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Glass Antiqua" charset="1" panose="02000506000000020004"/>
      <p:regular r:id="rId21"/>
    </p:embeddedFont>
    <p:embeddedFont>
      <p:font typeface="Mali" charset="1" panose="00000500000000000000"/>
      <p:regular r:id="rId22"/>
    </p:embeddedFont>
    <p:embeddedFont>
      <p:font typeface="Mali Bold" charset="1" panose="0000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6.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7.jpeg" Type="http://schemas.openxmlformats.org/officeDocument/2006/relationships/image"/><Relationship Id="rId5"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9.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6091557"/>
            <a:ext cx="8444974" cy="506698"/>
          </a:xfrm>
          <a:custGeom>
            <a:avLst/>
            <a:gdLst/>
            <a:ahLst/>
            <a:cxnLst/>
            <a:rect r="r" b="b" t="t" l="l"/>
            <a:pathLst>
              <a:path h="506698" w="8444974">
                <a:moveTo>
                  <a:pt x="0" y="0"/>
                </a:moveTo>
                <a:lnTo>
                  <a:pt x="8444974" y="0"/>
                </a:lnTo>
                <a:lnTo>
                  <a:pt x="8444974" y="506699"/>
                </a:lnTo>
                <a:lnTo>
                  <a:pt x="0" y="5066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70571" y="1639811"/>
            <a:ext cx="746330" cy="689337"/>
          </a:xfrm>
          <a:custGeom>
            <a:avLst/>
            <a:gdLst/>
            <a:ahLst/>
            <a:cxnLst/>
            <a:rect r="r" b="b" t="t" l="l"/>
            <a:pathLst>
              <a:path h="689337" w="746330">
                <a:moveTo>
                  <a:pt x="0" y="0"/>
                </a:moveTo>
                <a:lnTo>
                  <a:pt x="746329" y="0"/>
                </a:lnTo>
                <a:lnTo>
                  <a:pt x="746329" y="689338"/>
                </a:lnTo>
                <a:lnTo>
                  <a:pt x="0" y="6893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039554" y="3397855"/>
            <a:ext cx="8588162" cy="3129340"/>
          </a:xfrm>
          <a:prstGeom prst="rect">
            <a:avLst/>
          </a:prstGeom>
        </p:spPr>
        <p:txBody>
          <a:bodyPr anchor="t" rtlCol="false" tIns="0" lIns="0" bIns="0" rIns="0">
            <a:spAutoFit/>
          </a:bodyPr>
          <a:lstStyle/>
          <a:p>
            <a:pPr algn="l" marL="0" indent="0" lvl="0">
              <a:lnSpc>
                <a:spcPts val="25441"/>
              </a:lnSpc>
              <a:spcBef>
                <a:spcPct val="0"/>
              </a:spcBef>
            </a:pPr>
            <a:r>
              <a:rPr lang="en-US" sz="18172">
                <a:solidFill>
                  <a:srgbClr val="48436A"/>
                </a:solidFill>
                <a:latin typeface="Glass Antiqua"/>
                <a:ea typeface="Glass Antiqua"/>
                <a:cs typeface="Glass Antiqua"/>
                <a:sym typeface="Glass Antiqua"/>
              </a:rPr>
              <a:t>Project</a:t>
            </a:r>
          </a:p>
        </p:txBody>
      </p:sp>
      <p:sp>
        <p:nvSpPr>
          <p:cNvPr name="TextBox 5" id="5"/>
          <p:cNvSpPr txBox="true"/>
          <p:nvPr/>
        </p:nvSpPr>
        <p:spPr>
          <a:xfrm rot="0">
            <a:off x="1028700" y="2387436"/>
            <a:ext cx="10391035" cy="2068018"/>
          </a:xfrm>
          <a:prstGeom prst="rect">
            <a:avLst/>
          </a:prstGeom>
        </p:spPr>
        <p:txBody>
          <a:bodyPr anchor="t" rtlCol="false" tIns="0" lIns="0" bIns="0" rIns="0">
            <a:spAutoFit/>
          </a:bodyPr>
          <a:lstStyle/>
          <a:p>
            <a:pPr algn="l" marL="0" indent="0" lvl="0">
              <a:lnSpc>
                <a:spcPts val="16739"/>
              </a:lnSpc>
              <a:spcBef>
                <a:spcPct val="0"/>
              </a:spcBef>
            </a:pPr>
            <a:r>
              <a:rPr lang="en-US" sz="11956">
                <a:solidFill>
                  <a:srgbClr val="48436A"/>
                </a:solidFill>
                <a:latin typeface="Glass Antiqua"/>
                <a:ea typeface="Glass Antiqua"/>
                <a:cs typeface="Glass Antiqua"/>
                <a:sym typeface="Glass Antiqua"/>
              </a:rPr>
              <a:t> image processing</a:t>
            </a:r>
          </a:p>
        </p:txBody>
      </p:sp>
      <p:sp>
        <p:nvSpPr>
          <p:cNvPr name="Freeform 6" id="6"/>
          <p:cNvSpPr/>
          <p:nvPr/>
        </p:nvSpPr>
        <p:spPr>
          <a:xfrm flipH="false" flipV="false" rot="1219077">
            <a:off x="-3595417" y="6670574"/>
            <a:ext cx="7768033" cy="5175452"/>
          </a:xfrm>
          <a:custGeom>
            <a:avLst/>
            <a:gdLst/>
            <a:ahLst/>
            <a:cxnLst/>
            <a:rect r="r" b="b" t="t" l="l"/>
            <a:pathLst>
              <a:path h="5175452" w="7768033">
                <a:moveTo>
                  <a:pt x="0" y="0"/>
                </a:moveTo>
                <a:lnTo>
                  <a:pt x="7768033" y="0"/>
                </a:lnTo>
                <a:lnTo>
                  <a:pt x="7768033" y="5175452"/>
                </a:lnTo>
                <a:lnTo>
                  <a:pt x="0" y="5175452"/>
                </a:lnTo>
                <a:lnTo>
                  <a:pt x="0" y="0"/>
                </a:lnTo>
                <a:close/>
              </a:path>
            </a:pathLst>
          </a:custGeom>
          <a:blipFill>
            <a:blip r:embed="rId6"/>
            <a:stretch>
              <a:fillRect l="0" t="0" r="0" b="0"/>
            </a:stretch>
          </a:blipFill>
        </p:spPr>
      </p:sp>
      <p:sp>
        <p:nvSpPr>
          <p:cNvPr name="Freeform 7" id="7"/>
          <p:cNvSpPr/>
          <p:nvPr/>
        </p:nvSpPr>
        <p:spPr>
          <a:xfrm flipH="false" flipV="false" rot="-7940624">
            <a:off x="14596917" y="-603246"/>
            <a:ext cx="7768033" cy="5175452"/>
          </a:xfrm>
          <a:custGeom>
            <a:avLst/>
            <a:gdLst/>
            <a:ahLst/>
            <a:cxnLst/>
            <a:rect r="r" b="b" t="t" l="l"/>
            <a:pathLst>
              <a:path h="5175452" w="7768033">
                <a:moveTo>
                  <a:pt x="0" y="0"/>
                </a:moveTo>
                <a:lnTo>
                  <a:pt x="7768033" y="0"/>
                </a:lnTo>
                <a:lnTo>
                  <a:pt x="7768033" y="5175452"/>
                </a:lnTo>
                <a:lnTo>
                  <a:pt x="0" y="5175452"/>
                </a:lnTo>
                <a:lnTo>
                  <a:pt x="0" y="0"/>
                </a:lnTo>
                <a:close/>
              </a:path>
            </a:pathLst>
          </a:custGeom>
          <a:blipFill>
            <a:blip r:embed="rId6"/>
            <a:stretch>
              <a:fillRect l="0" t="0" r="0" b="0"/>
            </a:stretch>
          </a:blipFill>
        </p:spPr>
      </p:sp>
      <p:sp>
        <p:nvSpPr>
          <p:cNvPr name="TextBox 8" id="8"/>
          <p:cNvSpPr txBox="true"/>
          <p:nvPr/>
        </p:nvSpPr>
        <p:spPr>
          <a:xfrm rot="0">
            <a:off x="2352003" y="7026881"/>
            <a:ext cx="9067732" cy="540050"/>
          </a:xfrm>
          <a:prstGeom prst="rect">
            <a:avLst/>
          </a:prstGeom>
        </p:spPr>
        <p:txBody>
          <a:bodyPr anchor="t" rtlCol="false" tIns="0" lIns="0" bIns="0" rIns="0">
            <a:spAutoFit/>
          </a:bodyPr>
          <a:lstStyle/>
          <a:p>
            <a:pPr algn="l" marL="0" indent="0" lvl="0">
              <a:lnSpc>
                <a:spcPts val="4358"/>
              </a:lnSpc>
              <a:spcBef>
                <a:spcPct val="0"/>
              </a:spcBef>
            </a:pPr>
            <a:r>
              <a:rPr lang="en-US" sz="3113">
                <a:solidFill>
                  <a:srgbClr val="83869E"/>
                </a:solidFill>
                <a:latin typeface="Mali"/>
                <a:ea typeface="Mali"/>
                <a:cs typeface="Mali"/>
                <a:sym typeface="Mali"/>
              </a:rPr>
              <a:t>Brain MRI tumar detection</a:t>
            </a:r>
          </a:p>
        </p:txBody>
      </p:sp>
      <p:sp>
        <p:nvSpPr>
          <p:cNvPr name="TextBox 9" id="9"/>
          <p:cNvSpPr txBox="true"/>
          <p:nvPr/>
        </p:nvSpPr>
        <p:spPr>
          <a:xfrm rot="0">
            <a:off x="2039554" y="1787449"/>
            <a:ext cx="2607144" cy="355962"/>
          </a:xfrm>
          <a:prstGeom prst="rect">
            <a:avLst/>
          </a:prstGeom>
        </p:spPr>
        <p:txBody>
          <a:bodyPr anchor="t" rtlCol="false" tIns="0" lIns="0" bIns="0" rIns="0">
            <a:spAutoFit/>
          </a:bodyPr>
          <a:lstStyle/>
          <a:p>
            <a:pPr algn="l" marL="0" indent="0" lvl="0">
              <a:lnSpc>
                <a:spcPts val="2955"/>
              </a:lnSpc>
              <a:spcBef>
                <a:spcPct val="0"/>
              </a:spcBef>
            </a:pPr>
            <a:r>
              <a:rPr lang="en-US" sz="2110">
                <a:solidFill>
                  <a:srgbClr val="83869E"/>
                </a:solidFill>
                <a:latin typeface="Mali"/>
                <a:ea typeface="Mali"/>
                <a:cs typeface="Mali"/>
                <a:sym typeface="Mali"/>
              </a:rPr>
              <a:t>Helwan University </a:t>
            </a:r>
          </a:p>
        </p:txBody>
      </p:sp>
      <p:sp>
        <p:nvSpPr>
          <p:cNvPr name="Freeform 10" id="10"/>
          <p:cNvSpPr/>
          <p:nvPr/>
        </p:nvSpPr>
        <p:spPr>
          <a:xfrm flipH="false" flipV="false" rot="0">
            <a:off x="10403421" y="939489"/>
            <a:ext cx="6652384" cy="8408022"/>
          </a:xfrm>
          <a:custGeom>
            <a:avLst/>
            <a:gdLst/>
            <a:ahLst/>
            <a:cxnLst/>
            <a:rect r="r" b="b" t="t" l="l"/>
            <a:pathLst>
              <a:path h="8408022" w="6652384">
                <a:moveTo>
                  <a:pt x="0" y="0"/>
                </a:moveTo>
                <a:lnTo>
                  <a:pt x="6652384" y="0"/>
                </a:lnTo>
                <a:lnTo>
                  <a:pt x="6652384" y="8408022"/>
                </a:lnTo>
                <a:lnTo>
                  <a:pt x="0" y="8408022"/>
                </a:lnTo>
                <a:lnTo>
                  <a:pt x="0" y="0"/>
                </a:lnTo>
                <a:close/>
              </a:path>
            </a:pathLst>
          </a:custGeom>
          <a:blipFill>
            <a:blip r:embed="rId7"/>
            <a:stretch>
              <a:fillRect l="0" t="-9376" r="0" b="-9376"/>
            </a:stretch>
          </a:blipFill>
        </p:spPr>
      </p:sp>
      <p:sp>
        <p:nvSpPr>
          <p:cNvPr name="TextBox 11" id="11"/>
          <p:cNvSpPr txBox="true"/>
          <p:nvPr/>
        </p:nvSpPr>
        <p:spPr>
          <a:xfrm rot="0">
            <a:off x="4829488" y="8351322"/>
            <a:ext cx="9067732" cy="1092500"/>
          </a:xfrm>
          <a:prstGeom prst="rect">
            <a:avLst/>
          </a:prstGeom>
        </p:spPr>
        <p:txBody>
          <a:bodyPr anchor="t" rtlCol="false" tIns="0" lIns="0" bIns="0" rIns="0">
            <a:spAutoFit/>
          </a:bodyPr>
          <a:lstStyle/>
          <a:p>
            <a:pPr algn="l">
              <a:lnSpc>
                <a:spcPts val="4358"/>
              </a:lnSpc>
            </a:pPr>
            <a:r>
              <a:rPr lang="en-US" sz="3113">
                <a:solidFill>
                  <a:srgbClr val="83869E"/>
                </a:solidFill>
                <a:latin typeface="Mali"/>
                <a:ea typeface="Mali"/>
                <a:cs typeface="Mali"/>
                <a:sym typeface="Mali"/>
              </a:rPr>
              <a:t>Dr. Mohamed Sayed</a:t>
            </a:r>
          </a:p>
          <a:p>
            <a:pPr algn="l" marL="0" indent="0" lvl="0">
              <a:lnSpc>
                <a:spcPts val="4358"/>
              </a:lnSpc>
              <a:spcBef>
                <a:spcPct val="0"/>
              </a:spcBef>
            </a:pPr>
            <a:r>
              <a:rPr lang="en-US" sz="3113">
                <a:solidFill>
                  <a:srgbClr val="83869E"/>
                </a:solidFill>
                <a:latin typeface="Mali"/>
                <a:ea typeface="Mali"/>
                <a:cs typeface="Mali"/>
                <a:sym typeface="Mali"/>
              </a:rPr>
              <a:t>Eng. Heidi Ahmed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Freeform 2" id="2"/>
          <p:cNvSpPr/>
          <p:nvPr/>
        </p:nvSpPr>
        <p:spPr>
          <a:xfrm flipH="false" flipV="false" rot="0">
            <a:off x="-171450" y="6024422"/>
            <a:ext cx="8630820" cy="3698923"/>
          </a:xfrm>
          <a:custGeom>
            <a:avLst/>
            <a:gdLst/>
            <a:ahLst/>
            <a:cxnLst/>
            <a:rect r="r" b="b" t="t" l="l"/>
            <a:pathLst>
              <a:path h="3698923" w="8630820">
                <a:moveTo>
                  <a:pt x="0" y="0"/>
                </a:moveTo>
                <a:lnTo>
                  <a:pt x="8630820" y="0"/>
                </a:lnTo>
                <a:lnTo>
                  <a:pt x="8630820" y="3698923"/>
                </a:lnTo>
                <a:lnTo>
                  <a:pt x="0" y="3698923"/>
                </a:lnTo>
                <a:lnTo>
                  <a:pt x="0" y="0"/>
                </a:lnTo>
                <a:close/>
              </a:path>
            </a:pathLst>
          </a:custGeom>
          <a:blipFill>
            <a:blip r:embed="rId2"/>
            <a:stretch>
              <a:fillRect l="0" t="0" r="0" b="0"/>
            </a:stretch>
          </a:blipFill>
        </p:spPr>
      </p:sp>
      <p:grpSp>
        <p:nvGrpSpPr>
          <p:cNvPr name="Group 3" id="3"/>
          <p:cNvGrpSpPr/>
          <p:nvPr/>
        </p:nvGrpSpPr>
        <p:grpSpPr>
          <a:xfrm rot="0">
            <a:off x="7288258" y="5287670"/>
            <a:ext cx="4341929" cy="746277"/>
            <a:chOff x="0" y="0"/>
            <a:chExt cx="4084143" cy="701969"/>
          </a:xfrm>
        </p:grpSpPr>
        <p:sp>
          <p:nvSpPr>
            <p:cNvPr name="Freeform 4" id="4"/>
            <p:cNvSpPr/>
            <p:nvPr/>
          </p:nvSpPr>
          <p:spPr>
            <a:xfrm flipH="false" flipV="false" rot="0">
              <a:off x="0" y="0"/>
              <a:ext cx="4084143" cy="701969"/>
            </a:xfrm>
            <a:custGeom>
              <a:avLst/>
              <a:gdLst/>
              <a:ahLst/>
              <a:cxnLst/>
              <a:rect r="r" b="b" t="t" l="l"/>
              <a:pathLst>
                <a:path h="701969" w="4084143">
                  <a:moveTo>
                    <a:pt x="25275" y="0"/>
                  </a:moveTo>
                  <a:lnTo>
                    <a:pt x="4058868" y="0"/>
                  </a:lnTo>
                  <a:cubicBezTo>
                    <a:pt x="4072827" y="0"/>
                    <a:pt x="4084143" y="11316"/>
                    <a:pt x="4084143" y="25275"/>
                  </a:cubicBezTo>
                  <a:lnTo>
                    <a:pt x="4084143" y="676695"/>
                  </a:lnTo>
                  <a:cubicBezTo>
                    <a:pt x="4084143" y="690654"/>
                    <a:pt x="4072827" y="701969"/>
                    <a:pt x="4058868" y="701969"/>
                  </a:cubicBezTo>
                  <a:lnTo>
                    <a:pt x="25275" y="701969"/>
                  </a:lnTo>
                  <a:cubicBezTo>
                    <a:pt x="11316" y="701969"/>
                    <a:pt x="0" y="690654"/>
                    <a:pt x="0" y="676695"/>
                  </a:cubicBezTo>
                  <a:lnTo>
                    <a:pt x="0" y="25275"/>
                  </a:lnTo>
                  <a:cubicBezTo>
                    <a:pt x="0" y="11316"/>
                    <a:pt x="11316" y="0"/>
                    <a:pt x="25275" y="0"/>
                  </a:cubicBezTo>
                  <a:close/>
                </a:path>
              </a:pathLst>
            </a:custGeom>
            <a:solidFill>
              <a:srgbClr val="333333"/>
            </a:solidFill>
            <a:ln cap="sq">
              <a:noFill/>
              <a:prstDash val="solid"/>
              <a:miter/>
            </a:ln>
          </p:spPr>
        </p:sp>
        <p:sp>
          <p:nvSpPr>
            <p:cNvPr name="TextBox 5" id="5"/>
            <p:cNvSpPr txBox="true"/>
            <p:nvPr/>
          </p:nvSpPr>
          <p:spPr>
            <a:xfrm>
              <a:off x="0" y="-47625"/>
              <a:ext cx="4084143" cy="749594"/>
            </a:xfrm>
            <a:prstGeom prst="rect">
              <a:avLst/>
            </a:prstGeom>
          </p:spPr>
          <p:txBody>
            <a:bodyPr anchor="ctr" rtlCol="false" tIns="0" lIns="0" bIns="0" rIns="0"/>
            <a:lstStyle/>
            <a:p>
              <a:pPr algn="ctr" marL="0" indent="0" lvl="0">
                <a:lnSpc>
                  <a:spcPts val="3570"/>
                </a:lnSpc>
                <a:spcBef>
                  <a:spcPct val="0"/>
                </a:spcBef>
              </a:pPr>
              <a:r>
                <a:rPr lang="en-US" sz="2550">
                  <a:solidFill>
                    <a:srgbClr val="FBFCFC"/>
                  </a:solidFill>
                  <a:latin typeface="Mali"/>
                  <a:ea typeface="Mali"/>
                  <a:cs typeface="Mali"/>
                  <a:sym typeface="Mali"/>
                </a:rPr>
                <a:t>Accuracy &amp; Loss Curv</a:t>
              </a:r>
              <a:r>
                <a:rPr lang="en-US" sz="2550" strike="noStrike" u="none">
                  <a:solidFill>
                    <a:srgbClr val="FBFCFC"/>
                  </a:solidFill>
                  <a:latin typeface="Mali"/>
                  <a:ea typeface="Mali"/>
                  <a:cs typeface="Mali"/>
                  <a:sym typeface="Mali"/>
                </a:rPr>
                <a:t>es</a:t>
              </a:r>
            </a:p>
          </p:txBody>
        </p:sp>
      </p:grpSp>
      <p:sp>
        <p:nvSpPr>
          <p:cNvPr name="TextBox 6" id="6"/>
          <p:cNvSpPr txBox="true"/>
          <p:nvPr/>
        </p:nvSpPr>
        <p:spPr>
          <a:xfrm rot="0">
            <a:off x="3449376" y="-138472"/>
            <a:ext cx="10804198" cy="1667593"/>
          </a:xfrm>
          <a:prstGeom prst="rect">
            <a:avLst/>
          </a:prstGeom>
        </p:spPr>
        <p:txBody>
          <a:bodyPr anchor="t" rtlCol="false" tIns="0" lIns="0" bIns="0" rIns="0">
            <a:spAutoFit/>
          </a:bodyPr>
          <a:lstStyle/>
          <a:p>
            <a:pPr algn="ctr" marL="0" indent="0" lvl="0">
              <a:lnSpc>
                <a:spcPts val="13610"/>
              </a:lnSpc>
              <a:spcBef>
                <a:spcPct val="0"/>
              </a:spcBef>
            </a:pPr>
            <a:r>
              <a:rPr lang="en-US" sz="9721" strike="noStrike" u="none">
                <a:solidFill>
                  <a:srgbClr val="333333"/>
                </a:solidFill>
                <a:latin typeface="Glass Antiqua"/>
                <a:ea typeface="Glass Antiqua"/>
                <a:cs typeface="Glass Antiqua"/>
                <a:sym typeface="Glass Antiqua"/>
              </a:rPr>
              <a:t>Relevant Result</a:t>
            </a:r>
            <a:r>
              <a:rPr lang="en-US" sz="9721" strike="noStrike" u="none">
                <a:solidFill>
                  <a:srgbClr val="333333"/>
                </a:solidFill>
                <a:latin typeface="Glass Antiqua"/>
                <a:ea typeface="Glass Antiqua"/>
                <a:cs typeface="Glass Antiqua"/>
                <a:sym typeface="Glass Antiqua"/>
              </a:rPr>
              <a:t>s</a:t>
            </a:r>
          </a:p>
        </p:txBody>
      </p:sp>
      <p:grpSp>
        <p:nvGrpSpPr>
          <p:cNvPr name="Group 7" id="7"/>
          <p:cNvGrpSpPr/>
          <p:nvPr/>
        </p:nvGrpSpPr>
        <p:grpSpPr>
          <a:xfrm rot="0">
            <a:off x="343906" y="1460783"/>
            <a:ext cx="6210939" cy="4455738"/>
            <a:chOff x="0" y="0"/>
            <a:chExt cx="8281252" cy="5940983"/>
          </a:xfrm>
        </p:grpSpPr>
        <p:sp>
          <p:nvSpPr>
            <p:cNvPr name="Freeform 8" id="8"/>
            <p:cNvSpPr/>
            <p:nvPr/>
          </p:nvSpPr>
          <p:spPr>
            <a:xfrm flipH="false" flipV="false" rot="-5400000">
              <a:off x="1292283" y="-1047986"/>
              <a:ext cx="5696686" cy="8281252"/>
            </a:xfrm>
            <a:custGeom>
              <a:avLst/>
              <a:gdLst/>
              <a:ahLst/>
              <a:cxnLst/>
              <a:rect r="r" b="b" t="t" l="l"/>
              <a:pathLst>
                <a:path h="8281252" w="5696686">
                  <a:moveTo>
                    <a:pt x="0" y="0"/>
                  </a:moveTo>
                  <a:lnTo>
                    <a:pt x="5696686" y="0"/>
                  </a:lnTo>
                  <a:lnTo>
                    <a:pt x="5696686" y="8281252"/>
                  </a:lnTo>
                  <a:lnTo>
                    <a:pt x="0" y="8281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204554" y="1099419"/>
              <a:ext cx="7950000" cy="3701423"/>
            </a:xfrm>
            <a:prstGeom prst="rect">
              <a:avLst/>
            </a:prstGeom>
          </p:spPr>
          <p:txBody>
            <a:bodyPr anchor="t" rtlCol="false" tIns="0" lIns="0" bIns="0" rIns="0">
              <a:spAutoFit/>
            </a:bodyPr>
            <a:lstStyle/>
            <a:p>
              <a:pPr algn="ctr">
                <a:lnSpc>
                  <a:spcPts val="3700"/>
                </a:lnSpc>
                <a:spcBef>
                  <a:spcPct val="0"/>
                </a:spcBef>
              </a:pPr>
              <a:r>
                <a:rPr lang="en-US" sz="2643">
                  <a:solidFill>
                    <a:srgbClr val="333333"/>
                  </a:solidFill>
                  <a:latin typeface="Mali"/>
                  <a:ea typeface="Mali"/>
                  <a:cs typeface="Mali"/>
                  <a:sym typeface="Mali"/>
                </a:rPr>
                <a:t> achieved a stable learning curve with a final test accuracy of 94.16%. The curves show minimal gap between training and validation, indicating successful prevention of overfitting.</a:t>
              </a:r>
            </a:p>
          </p:txBody>
        </p:sp>
        <p:grpSp>
          <p:nvGrpSpPr>
            <p:cNvPr name="Group 10" id="10"/>
            <p:cNvGrpSpPr/>
            <p:nvPr/>
          </p:nvGrpSpPr>
          <p:grpSpPr>
            <a:xfrm rot="0">
              <a:off x="1790630" y="0"/>
              <a:ext cx="5171686" cy="995036"/>
              <a:chOff x="0" y="0"/>
              <a:chExt cx="3648477" cy="701969"/>
            </a:xfrm>
          </p:grpSpPr>
          <p:sp>
            <p:nvSpPr>
              <p:cNvPr name="Freeform 11" id="11"/>
              <p:cNvSpPr/>
              <p:nvPr/>
            </p:nvSpPr>
            <p:spPr>
              <a:xfrm flipH="false" flipV="false" rot="0">
                <a:off x="0" y="0"/>
                <a:ext cx="3648477" cy="701969"/>
              </a:xfrm>
              <a:custGeom>
                <a:avLst/>
                <a:gdLst/>
                <a:ahLst/>
                <a:cxnLst/>
                <a:rect r="r" b="b" t="t" l="l"/>
                <a:pathLst>
                  <a:path h="701969" w="3648477">
                    <a:moveTo>
                      <a:pt x="28293" y="0"/>
                    </a:moveTo>
                    <a:lnTo>
                      <a:pt x="3620184" y="0"/>
                    </a:lnTo>
                    <a:cubicBezTo>
                      <a:pt x="3635810" y="0"/>
                      <a:pt x="3648477" y="12667"/>
                      <a:pt x="3648477" y="28293"/>
                    </a:cubicBezTo>
                    <a:lnTo>
                      <a:pt x="3648477" y="673677"/>
                    </a:lnTo>
                    <a:cubicBezTo>
                      <a:pt x="3648477" y="689302"/>
                      <a:pt x="3635810" y="701969"/>
                      <a:pt x="3620184" y="701969"/>
                    </a:cubicBezTo>
                    <a:lnTo>
                      <a:pt x="28293" y="701969"/>
                    </a:lnTo>
                    <a:cubicBezTo>
                      <a:pt x="12667" y="701969"/>
                      <a:pt x="0" y="689302"/>
                      <a:pt x="0" y="673677"/>
                    </a:cubicBezTo>
                    <a:lnTo>
                      <a:pt x="0" y="28293"/>
                    </a:lnTo>
                    <a:cubicBezTo>
                      <a:pt x="0" y="12667"/>
                      <a:pt x="12667" y="0"/>
                      <a:pt x="28293" y="0"/>
                    </a:cubicBezTo>
                    <a:close/>
                  </a:path>
                </a:pathLst>
              </a:custGeom>
              <a:solidFill>
                <a:srgbClr val="333333"/>
              </a:solidFill>
              <a:ln cap="sq">
                <a:noFill/>
                <a:prstDash val="solid"/>
                <a:miter/>
              </a:ln>
            </p:spPr>
          </p:sp>
          <p:sp>
            <p:nvSpPr>
              <p:cNvPr name="TextBox 12" id="12"/>
              <p:cNvSpPr txBox="true"/>
              <p:nvPr/>
            </p:nvSpPr>
            <p:spPr>
              <a:xfrm>
                <a:off x="0" y="-47625"/>
                <a:ext cx="3648477" cy="749594"/>
              </a:xfrm>
              <a:prstGeom prst="rect">
                <a:avLst/>
              </a:prstGeom>
            </p:spPr>
            <p:txBody>
              <a:bodyPr anchor="ctr" rtlCol="false" tIns="0" lIns="0" bIns="0" rIns="0"/>
              <a:lstStyle/>
              <a:p>
                <a:pPr algn="ctr" marL="0" indent="0" lvl="0">
                  <a:lnSpc>
                    <a:spcPts val="3570"/>
                  </a:lnSpc>
                  <a:spcBef>
                    <a:spcPct val="0"/>
                  </a:spcBef>
                </a:pPr>
                <a:r>
                  <a:rPr lang="en-US" sz="2550">
                    <a:solidFill>
                      <a:srgbClr val="FBFCFC"/>
                    </a:solidFill>
                    <a:latin typeface="Mali"/>
                    <a:ea typeface="Mali"/>
                    <a:cs typeface="Mali"/>
                    <a:sym typeface="Mali"/>
                  </a:rPr>
                  <a:t>Our mod</a:t>
                </a:r>
                <a:r>
                  <a:rPr lang="en-US" sz="2550" strike="noStrike" u="none">
                    <a:solidFill>
                      <a:srgbClr val="FBFCFC"/>
                    </a:solidFill>
                    <a:latin typeface="Mali"/>
                    <a:ea typeface="Mali"/>
                    <a:cs typeface="Mali"/>
                    <a:sym typeface="Mali"/>
                  </a:rPr>
                  <a:t>el</a:t>
                </a:r>
              </a:p>
            </p:txBody>
          </p:sp>
        </p:grpSp>
      </p:grpSp>
      <p:grpSp>
        <p:nvGrpSpPr>
          <p:cNvPr name="Group 13" id="13"/>
          <p:cNvGrpSpPr/>
          <p:nvPr/>
        </p:nvGrpSpPr>
        <p:grpSpPr>
          <a:xfrm rot="0">
            <a:off x="12325500" y="1947630"/>
            <a:ext cx="5962500" cy="3968891"/>
            <a:chOff x="0" y="0"/>
            <a:chExt cx="7950000" cy="5291855"/>
          </a:xfrm>
        </p:grpSpPr>
        <p:sp>
          <p:nvSpPr>
            <p:cNvPr name="Freeform 14" id="14"/>
            <p:cNvSpPr/>
            <p:nvPr/>
          </p:nvSpPr>
          <p:spPr>
            <a:xfrm flipH="false" flipV="false" rot="-5400000">
              <a:off x="1451221" y="-900732"/>
              <a:ext cx="5047558" cy="7337615"/>
            </a:xfrm>
            <a:custGeom>
              <a:avLst/>
              <a:gdLst/>
              <a:ahLst/>
              <a:cxnLst/>
              <a:rect r="r" b="b" t="t" l="l"/>
              <a:pathLst>
                <a:path h="7337615" w="5047558">
                  <a:moveTo>
                    <a:pt x="0" y="0"/>
                  </a:moveTo>
                  <a:lnTo>
                    <a:pt x="5047558" y="0"/>
                  </a:lnTo>
                  <a:lnTo>
                    <a:pt x="5047558" y="7337615"/>
                  </a:lnTo>
                  <a:lnTo>
                    <a:pt x="0" y="73376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0" y="937886"/>
              <a:ext cx="7950000" cy="3701423"/>
            </a:xfrm>
            <a:prstGeom prst="rect">
              <a:avLst/>
            </a:prstGeom>
          </p:spPr>
          <p:txBody>
            <a:bodyPr anchor="t" rtlCol="false" tIns="0" lIns="0" bIns="0" rIns="0">
              <a:spAutoFit/>
            </a:bodyPr>
            <a:lstStyle/>
            <a:p>
              <a:pPr algn="ctr">
                <a:lnSpc>
                  <a:spcPts val="3700"/>
                </a:lnSpc>
                <a:spcBef>
                  <a:spcPct val="0"/>
                </a:spcBef>
              </a:pPr>
              <a:r>
                <a:rPr lang="en-US" sz="2643">
                  <a:solidFill>
                    <a:srgbClr val="333333"/>
                  </a:solidFill>
                  <a:latin typeface="Mali"/>
                  <a:ea typeface="Mali"/>
                  <a:cs typeface="Mali"/>
                  <a:sym typeface="Mali"/>
                </a:rPr>
                <a:t>T</a:t>
              </a:r>
              <a:r>
                <a:rPr lang="en-US" sz="2643">
                  <a:solidFill>
                    <a:srgbClr val="333333"/>
                  </a:solidFill>
                  <a:latin typeface="Mali"/>
                  <a:ea typeface="Mali"/>
                  <a:cs typeface="Mali"/>
                  <a:sym typeface="Mali"/>
                </a:rPr>
                <a:t>he paper reached a peak accuracy of 97.5%. Their </a:t>
              </a:r>
            </a:p>
            <a:p>
              <a:pPr algn="ctr">
                <a:lnSpc>
                  <a:spcPts val="3700"/>
                </a:lnSpc>
                <a:spcBef>
                  <a:spcPct val="0"/>
                </a:spcBef>
              </a:pPr>
              <a:r>
                <a:rPr lang="en-US" sz="2643">
                  <a:solidFill>
                    <a:srgbClr val="333333"/>
                  </a:solidFill>
                  <a:latin typeface="Mali"/>
                  <a:ea typeface="Mali"/>
                  <a:cs typeface="Mali"/>
                  <a:sym typeface="Mali"/>
                </a:rPr>
                <a:t>curves stabilized earlier </a:t>
              </a:r>
            </a:p>
            <a:p>
              <a:pPr algn="ctr">
                <a:lnSpc>
                  <a:spcPts val="3700"/>
                </a:lnSpc>
                <a:spcBef>
                  <a:spcPct val="0"/>
                </a:spcBef>
              </a:pPr>
              <a:r>
                <a:rPr lang="en-US" sz="2643">
                  <a:solidFill>
                    <a:srgbClr val="333333"/>
                  </a:solidFill>
                  <a:latin typeface="Mali"/>
                  <a:ea typeface="Mali"/>
                  <a:cs typeface="Mali"/>
                  <a:sym typeface="Mali"/>
                </a:rPr>
                <a:t>(around epoch 20) due to </a:t>
              </a:r>
            </a:p>
            <a:p>
              <a:pPr algn="ctr">
                <a:lnSpc>
                  <a:spcPts val="3700"/>
                </a:lnSpc>
                <a:spcBef>
                  <a:spcPct val="0"/>
                </a:spcBef>
              </a:pPr>
              <a:r>
                <a:rPr lang="en-US" sz="2643">
                  <a:solidFill>
                    <a:srgbClr val="333333"/>
                  </a:solidFill>
                  <a:latin typeface="Mali"/>
                  <a:ea typeface="Mali"/>
                  <a:cs typeface="Mali"/>
                  <a:sym typeface="Mali"/>
                </a:rPr>
                <a:t>the use of pre-trained architectures like ResNet50.</a:t>
              </a:r>
            </a:p>
          </p:txBody>
        </p:sp>
        <p:grpSp>
          <p:nvGrpSpPr>
            <p:cNvPr name="Group 16" id="16"/>
            <p:cNvGrpSpPr/>
            <p:nvPr/>
          </p:nvGrpSpPr>
          <p:grpSpPr>
            <a:xfrm rot="0">
              <a:off x="1389157" y="0"/>
              <a:ext cx="5171686" cy="995036"/>
              <a:chOff x="0" y="0"/>
              <a:chExt cx="3648477" cy="701969"/>
            </a:xfrm>
          </p:grpSpPr>
          <p:sp>
            <p:nvSpPr>
              <p:cNvPr name="Freeform 17" id="17"/>
              <p:cNvSpPr/>
              <p:nvPr/>
            </p:nvSpPr>
            <p:spPr>
              <a:xfrm flipH="false" flipV="false" rot="0">
                <a:off x="0" y="0"/>
                <a:ext cx="3648477" cy="701969"/>
              </a:xfrm>
              <a:custGeom>
                <a:avLst/>
                <a:gdLst/>
                <a:ahLst/>
                <a:cxnLst/>
                <a:rect r="r" b="b" t="t" l="l"/>
                <a:pathLst>
                  <a:path h="701969" w="3648477">
                    <a:moveTo>
                      <a:pt x="28293" y="0"/>
                    </a:moveTo>
                    <a:lnTo>
                      <a:pt x="3620184" y="0"/>
                    </a:lnTo>
                    <a:cubicBezTo>
                      <a:pt x="3635810" y="0"/>
                      <a:pt x="3648477" y="12667"/>
                      <a:pt x="3648477" y="28293"/>
                    </a:cubicBezTo>
                    <a:lnTo>
                      <a:pt x="3648477" y="673677"/>
                    </a:lnTo>
                    <a:cubicBezTo>
                      <a:pt x="3648477" y="689302"/>
                      <a:pt x="3635810" y="701969"/>
                      <a:pt x="3620184" y="701969"/>
                    </a:cubicBezTo>
                    <a:lnTo>
                      <a:pt x="28293" y="701969"/>
                    </a:lnTo>
                    <a:cubicBezTo>
                      <a:pt x="12667" y="701969"/>
                      <a:pt x="0" y="689302"/>
                      <a:pt x="0" y="673677"/>
                    </a:cubicBezTo>
                    <a:lnTo>
                      <a:pt x="0" y="28293"/>
                    </a:lnTo>
                    <a:cubicBezTo>
                      <a:pt x="0" y="12667"/>
                      <a:pt x="12667" y="0"/>
                      <a:pt x="28293" y="0"/>
                    </a:cubicBezTo>
                    <a:close/>
                  </a:path>
                </a:pathLst>
              </a:custGeom>
              <a:solidFill>
                <a:srgbClr val="333333"/>
              </a:solidFill>
              <a:ln cap="sq">
                <a:noFill/>
                <a:prstDash val="solid"/>
                <a:miter/>
              </a:ln>
            </p:spPr>
          </p:sp>
          <p:sp>
            <p:nvSpPr>
              <p:cNvPr name="TextBox 18" id="18"/>
              <p:cNvSpPr txBox="true"/>
              <p:nvPr/>
            </p:nvSpPr>
            <p:spPr>
              <a:xfrm>
                <a:off x="0" y="-47625"/>
                <a:ext cx="3648477" cy="749594"/>
              </a:xfrm>
              <a:prstGeom prst="rect">
                <a:avLst/>
              </a:prstGeom>
            </p:spPr>
            <p:txBody>
              <a:bodyPr anchor="ctr" rtlCol="false" tIns="0" lIns="0" bIns="0" rIns="0"/>
              <a:lstStyle/>
              <a:p>
                <a:pPr algn="ctr" marL="0" indent="0" lvl="0">
                  <a:lnSpc>
                    <a:spcPts val="3570"/>
                  </a:lnSpc>
                  <a:spcBef>
                    <a:spcPct val="0"/>
                  </a:spcBef>
                </a:pPr>
                <a:r>
                  <a:rPr lang="en-US" sz="2550">
                    <a:solidFill>
                      <a:srgbClr val="FBFCFC"/>
                    </a:solidFill>
                    <a:latin typeface="Mali"/>
                    <a:ea typeface="Mali"/>
                    <a:cs typeface="Mali"/>
                    <a:sym typeface="Mali"/>
                  </a:rPr>
                  <a:t> Paper R</a:t>
                </a:r>
                <a:r>
                  <a:rPr lang="en-US" sz="2550" strike="noStrike" u="none">
                    <a:solidFill>
                      <a:srgbClr val="FBFCFC"/>
                    </a:solidFill>
                    <a:latin typeface="Mali"/>
                    <a:ea typeface="Mali"/>
                    <a:cs typeface="Mali"/>
                    <a:sym typeface="Mali"/>
                  </a:rPr>
                  <a:t>esults</a:t>
                </a:r>
              </a:p>
            </p:txBody>
          </p:sp>
        </p:grpSp>
      </p:grpSp>
      <p:grpSp>
        <p:nvGrpSpPr>
          <p:cNvPr name="Group 19" id="19"/>
          <p:cNvGrpSpPr/>
          <p:nvPr/>
        </p:nvGrpSpPr>
        <p:grpSpPr>
          <a:xfrm rot="0">
            <a:off x="10143694" y="6101149"/>
            <a:ext cx="8518022" cy="3334725"/>
            <a:chOff x="0" y="0"/>
            <a:chExt cx="11357362" cy="4446300"/>
          </a:xfrm>
        </p:grpSpPr>
        <p:sp>
          <p:nvSpPr>
            <p:cNvPr name="Freeform 20" id="20"/>
            <p:cNvSpPr/>
            <p:nvPr/>
          </p:nvSpPr>
          <p:spPr>
            <a:xfrm flipH="false" flipV="false" rot="0">
              <a:off x="0" y="0"/>
              <a:ext cx="5716138" cy="4433600"/>
            </a:xfrm>
            <a:custGeom>
              <a:avLst/>
              <a:gdLst/>
              <a:ahLst/>
              <a:cxnLst/>
              <a:rect r="r" b="b" t="t" l="l"/>
              <a:pathLst>
                <a:path h="4433600" w="5716138">
                  <a:moveTo>
                    <a:pt x="0" y="0"/>
                  </a:moveTo>
                  <a:lnTo>
                    <a:pt x="5716138" y="0"/>
                  </a:lnTo>
                  <a:lnTo>
                    <a:pt x="5716138" y="4433600"/>
                  </a:lnTo>
                  <a:lnTo>
                    <a:pt x="0" y="4433600"/>
                  </a:lnTo>
                  <a:lnTo>
                    <a:pt x="0" y="0"/>
                  </a:lnTo>
                  <a:close/>
                </a:path>
              </a:pathLst>
            </a:custGeom>
            <a:blipFill>
              <a:blip r:embed="rId5"/>
              <a:stretch>
                <a:fillRect l="0" t="0" r="0" b="0"/>
              </a:stretch>
            </a:blipFill>
          </p:spPr>
        </p:sp>
        <p:sp>
          <p:nvSpPr>
            <p:cNvPr name="Freeform 21" id="21"/>
            <p:cNvSpPr/>
            <p:nvPr/>
          </p:nvSpPr>
          <p:spPr>
            <a:xfrm flipH="false" flipV="false" rot="0">
              <a:off x="5186308" y="12700"/>
              <a:ext cx="6171054" cy="4433600"/>
            </a:xfrm>
            <a:custGeom>
              <a:avLst/>
              <a:gdLst/>
              <a:ahLst/>
              <a:cxnLst/>
              <a:rect r="r" b="b" t="t" l="l"/>
              <a:pathLst>
                <a:path h="4433600" w="6171054">
                  <a:moveTo>
                    <a:pt x="0" y="0"/>
                  </a:moveTo>
                  <a:lnTo>
                    <a:pt x="6171054" y="0"/>
                  </a:lnTo>
                  <a:lnTo>
                    <a:pt x="6171054" y="4433600"/>
                  </a:lnTo>
                  <a:lnTo>
                    <a:pt x="0" y="4433600"/>
                  </a:lnTo>
                  <a:lnTo>
                    <a:pt x="0" y="0"/>
                  </a:lnTo>
                  <a:close/>
                </a:path>
              </a:pathLst>
            </a:custGeom>
            <a:blipFill>
              <a:blip r:embed="rId6"/>
              <a:stretch>
                <a:fillRect l="-2620" t="0" r="-2620"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grpSp>
        <p:nvGrpSpPr>
          <p:cNvPr name="Group 2" id="2"/>
          <p:cNvGrpSpPr/>
          <p:nvPr/>
        </p:nvGrpSpPr>
        <p:grpSpPr>
          <a:xfrm rot="0">
            <a:off x="12676094" y="1551105"/>
            <a:ext cx="5463276" cy="746277"/>
            <a:chOff x="0" y="0"/>
            <a:chExt cx="5138913" cy="701969"/>
          </a:xfrm>
        </p:grpSpPr>
        <p:sp>
          <p:nvSpPr>
            <p:cNvPr name="Freeform 3" id="3"/>
            <p:cNvSpPr/>
            <p:nvPr/>
          </p:nvSpPr>
          <p:spPr>
            <a:xfrm flipH="false" flipV="false" rot="0">
              <a:off x="0" y="0"/>
              <a:ext cx="5138913" cy="701969"/>
            </a:xfrm>
            <a:custGeom>
              <a:avLst/>
              <a:gdLst/>
              <a:ahLst/>
              <a:cxnLst/>
              <a:rect r="r" b="b" t="t" l="l"/>
              <a:pathLst>
                <a:path h="701969" w="5138913">
                  <a:moveTo>
                    <a:pt x="20087" y="0"/>
                  </a:moveTo>
                  <a:lnTo>
                    <a:pt x="5118826" y="0"/>
                  </a:lnTo>
                  <a:cubicBezTo>
                    <a:pt x="5129920" y="0"/>
                    <a:pt x="5138913" y="8993"/>
                    <a:pt x="5138913" y="20087"/>
                  </a:cubicBezTo>
                  <a:lnTo>
                    <a:pt x="5138913" y="681882"/>
                  </a:lnTo>
                  <a:cubicBezTo>
                    <a:pt x="5138913" y="692976"/>
                    <a:pt x="5129920" y="701969"/>
                    <a:pt x="5118826" y="701969"/>
                  </a:cubicBezTo>
                  <a:lnTo>
                    <a:pt x="20087" y="701969"/>
                  </a:lnTo>
                  <a:cubicBezTo>
                    <a:pt x="8993" y="701969"/>
                    <a:pt x="0" y="692976"/>
                    <a:pt x="0" y="681882"/>
                  </a:cubicBezTo>
                  <a:lnTo>
                    <a:pt x="0" y="20087"/>
                  </a:lnTo>
                  <a:cubicBezTo>
                    <a:pt x="0" y="8993"/>
                    <a:pt x="8993" y="0"/>
                    <a:pt x="20087" y="0"/>
                  </a:cubicBezTo>
                  <a:close/>
                </a:path>
              </a:pathLst>
            </a:custGeom>
            <a:solidFill>
              <a:srgbClr val="333333"/>
            </a:solidFill>
            <a:ln cap="sq">
              <a:noFill/>
              <a:prstDash val="solid"/>
              <a:miter/>
            </a:ln>
          </p:spPr>
        </p:sp>
        <p:sp>
          <p:nvSpPr>
            <p:cNvPr name="TextBox 4" id="4"/>
            <p:cNvSpPr txBox="true"/>
            <p:nvPr/>
          </p:nvSpPr>
          <p:spPr>
            <a:xfrm>
              <a:off x="0" y="-47625"/>
              <a:ext cx="5138913" cy="749594"/>
            </a:xfrm>
            <a:prstGeom prst="rect">
              <a:avLst/>
            </a:prstGeom>
          </p:spPr>
          <p:txBody>
            <a:bodyPr anchor="ctr" rtlCol="false" tIns="0" lIns="0" bIns="0" rIns="0"/>
            <a:lstStyle/>
            <a:p>
              <a:pPr algn="ctr" marL="0" indent="0" lvl="0">
                <a:lnSpc>
                  <a:spcPts val="3570"/>
                </a:lnSpc>
                <a:spcBef>
                  <a:spcPct val="0"/>
                </a:spcBef>
              </a:pPr>
              <a:r>
                <a:rPr lang="en-US" sz="2550">
                  <a:solidFill>
                    <a:srgbClr val="FBFCFC"/>
                  </a:solidFill>
                  <a:latin typeface="Mali"/>
                  <a:ea typeface="Mali"/>
                  <a:cs typeface="Mali"/>
                  <a:sym typeface="Mali"/>
                </a:rPr>
                <a:t> Confusion Matrix Analysi</a:t>
              </a:r>
              <a:r>
                <a:rPr lang="en-US" sz="2550" strike="noStrike" u="none">
                  <a:solidFill>
                    <a:srgbClr val="FBFCFC"/>
                  </a:solidFill>
                  <a:latin typeface="Mali"/>
                  <a:ea typeface="Mali"/>
                  <a:cs typeface="Mali"/>
                  <a:sym typeface="Mali"/>
                </a:rPr>
                <a:t>s</a:t>
              </a:r>
            </a:p>
          </p:txBody>
        </p:sp>
      </p:grpSp>
      <p:sp>
        <p:nvSpPr>
          <p:cNvPr name="TextBox 5" id="5"/>
          <p:cNvSpPr txBox="true"/>
          <p:nvPr/>
        </p:nvSpPr>
        <p:spPr>
          <a:xfrm rot="0">
            <a:off x="3449376" y="-138472"/>
            <a:ext cx="10804198" cy="1667593"/>
          </a:xfrm>
          <a:prstGeom prst="rect">
            <a:avLst/>
          </a:prstGeom>
        </p:spPr>
        <p:txBody>
          <a:bodyPr anchor="t" rtlCol="false" tIns="0" lIns="0" bIns="0" rIns="0">
            <a:spAutoFit/>
          </a:bodyPr>
          <a:lstStyle/>
          <a:p>
            <a:pPr algn="ctr" marL="0" indent="0" lvl="0">
              <a:lnSpc>
                <a:spcPts val="13610"/>
              </a:lnSpc>
              <a:spcBef>
                <a:spcPct val="0"/>
              </a:spcBef>
            </a:pPr>
            <a:r>
              <a:rPr lang="en-US" sz="9721" strike="noStrike" u="none">
                <a:solidFill>
                  <a:srgbClr val="333333"/>
                </a:solidFill>
                <a:latin typeface="Glass Antiqua"/>
                <a:ea typeface="Glass Antiqua"/>
                <a:cs typeface="Glass Antiqua"/>
                <a:sym typeface="Glass Antiqua"/>
              </a:rPr>
              <a:t>Relevant Result</a:t>
            </a:r>
            <a:r>
              <a:rPr lang="en-US" sz="9721" strike="noStrike" u="none">
                <a:solidFill>
                  <a:srgbClr val="333333"/>
                </a:solidFill>
                <a:latin typeface="Glass Antiqua"/>
                <a:ea typeface="Glass Antiqua"/>
                <a:cs typeface="Glass Antiqua"/>
                <a:sym typeface="Glass Antiqua"/>
              </a:rPr>
              <a:t>s</a:t>
            </a:r>
          </a:p>
        </p:txBody>
      </p:sp>
      <p:grpSp>
        <p:nvGrpSpPr>
          <p:cNvPr name="Group 6" id="6"/>
          <p:cNvGrpSpPr/>
          <p:nvPr/>
        </p:nvGrpSpPr>
        <p:grpSpPr>
          <a:xfrm rot="0">
            <a:off x="692278" y="2915631"/>
            <a:ext cx="6210939" cy="4455738"/>
            <a:chOff x="0" y="0"/>
            <a:chExt cx="8281252" cy="5940983"/>
          </a:xfrm>
        </p:grpSpPr>
        <p:sp>
          <p:nvSpPr>
            <p:cNvPr name="Freeform 7" id="7"/>
            <p:cNvSpPr/>
            <p:nvPr/>
          </p:nvSpPr>
          <p:spPr>
            <a:xfrm flipH="false" flipV="false" rot="-5400000">
              <a:off x="1292283" y="-1047986"/>
              <a:ext cx="5696686" cy="8281252"/>
            </a:xfrm>
            <a:custGeom>
              <a:avLst/>
              <a:gdLst/>
              <a:ahLst/>
              <a:cxnLst/>
              <a:rect r="r" b="b" t="t" l="l"/>
              <a:pathLst>
                <a:path h="8281252" w="5696686">
                  <a:moveTo>
                    <a:pt x="0" y="0"/>
                  </a:moveTo>
                  <a:lnTo>
                    <a:pt x="5696686" y="0"/>
                  </a:lnTo>
                  <a:lnTo>
                    <a:pt x="5696686" y="8281252"/>
                  </a:lnTo>
                  <a:lnTo>
                    <a:pt x="0" y="8281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65626" y="1524504"/>
              <a:ext cx="7950000" cy="3079123"/>
            </a:xfrm>
            <a:prstGeom prst="rect">
              <a:avLst/>
            </a:prstGeom>
          </p:spPr>
          <p:txBody>
            <a:bodyPr anchor="t" rtlCol="false" tIns="0" lIns="0" bIns="0" rIns="0">
              <a:spAutoFit/>
            </a:bodyPr>
            <a:lstStyle/>
            <a:p>
              <a:pPr algn="ctr">
                <a:lnSpc>
                  <a:spcPts val="3700"/>
                </a:lnSpc>
                <a:spcBef>
                  <a:spcPct val="0"/>
                </a:spcBef>
              </a:pPr>
              <a:r>
                <a:rPr lang="en-US" sz="2643">
                  <a:solidFill>
                    <a:srgbClr val="333333"/>
                  </a:solidFill>
                  <a:latin typeface="Mali"/>
                  <a:ea typeface="Mali"/>
                  <a:cs typeface="Mali"/>
                  <a:sym typeface="Mali"/>
                </a:rPr>
                <a:t>Our</a:t>
              </a:r>
              <a:r>
                <a:rPr lang="en-US" sz="2643">
                  <a:solidFill>
                    <a:srgbClr val="333333"/>
                  </a:solidFill>
                  <a:latin typeface="Mali"/>
                  <a:ea typeface="Mali"/>
                  <a:cs typeface="Mali"/>
                  <a:sym typeface="Mali"/>
                </a:rPr>
                <a:t> matrix shows exceptional performance in identifying "Healthy" scans and "Pituitary" tumors, with very few misclassifications.</a:t>
              </a:r>
            </a:p>
          </p:txBody>
        </p:sp>
        <p:grpSp>
          <p:nvGrpSpPr>
            <p:cNvPr name="Group 9" id="9"/>
            <p:cNvGrpSpPr/>
            <p:nvPr/>
          </p:nvGrpSpPr>
          <p:grpSpPr>
            <a:xfrm rot="0">
              <a:off x="1790630" y="0"/>
              <a:ext cx="5171686" cy="995036"/>
              <a:chOff x="0" y="0"/>
              <a:chExt cx="3648477" cy="701969"/>
            </a:xfrm>
          </p:grpSpPr>
          <p:sp>
            <p:nvSpPr>
              <p:cNvPr name="Freeform 10" id="10"/>
              <p:cNvSpPr/>
              <p:nvPr/>
            </p:nvSpPr>
            <p:spPr>
              <a:xfrm flipH="false" flipV="false" rot="0">
                <a:off x="0" y="0"/>
                <a:ext cx="3648477" cy="701969"/>
              </a:xfrm>
              <a:custGeom>
                <a:avLst/>
                <a:gdLst/>
                <a:ahLst/>
                <a:cxnLst/>
                <a:rect r="r" b="b" t="t" l="l"/>
                <a:pathLst>
                  <a:path h="701969" w="3648477">
                    <a:moveTo>
                      <a:pt x="28293" y="0"/>
                    </a:moveTo>
                    <a:lnTo>
                      <a:pt x="3620184" y="0"/>
                    </a:lnTo>
                    <a:cubicBezTo>
                      <a:pt x="3635810" y="0"/>
                      <a:pt x="3648477" y="12667"/>
                      <a:pt x="3648477" y="28293"/>
                    </a:cubicBezTo>
                    <a:lnTo>
                      <a:pt x="3648477" y="673677"/>
                    </a:lnTo>
                    <a:cubicBezTo>
                      <a:pt x="3648477" y="689302"/>
                      <a:pt x="3635810" y="701969"/>
                      <a:pt x="3620184" y="701969"/>
                    </a:cubicBezTo>
                    <a:lnTo>
                      <a:pt x="28293" y="701969"/>
                    </a:lnTo>
                    <a:cubicBezTo>
                      <a:pt x="12667" y="701969"/>
                      <a:pt x="0" y="689302"/>
                      <a:pt x="0" y="673677"/>
                    </a:cubicBezTo>
                    <a:lnTo>
                      <a:pt x="0" y="28293"/>
                    </a:lnTo>
                    <a:cubicBezTo>
                      <a:pt x="0" y="12667"/>
                      <a:pt x="12667" y="0"/>
                      <a:pt x="28293" y="0"/>
                    </a:cubicBezTo>
                    <a:close/>
                  </a:path>
                </a:pathLst>
              </a:custGeom>
              <a:solidFill>
                <a:srgbClr val="333333"/>
              </a:solidFill>
              <a:ln cap="sq">
                <a:noFill/>
                <a:prstDash val="solid"/>
                <a:miter/>
              </a:ln>
            </p:spPr>
          </p:sp>
          <p:sp>
            <p:nvSpPr>
              <p:cNvPr name="TextBox 11" id="11"/>
              <p:cNvSpPr txBox="true"/>
              <p:nvPr/>
            </p:nvSpPr>
            <p:spPr>
              <a:xfrm>
                <a:off x="0" y="-47625"/>
                <a:ext cx="3648477" cy="749594"/>
              </a:xfrm>
              <a:prstGeom prst="rect">
                <a:avLst/>
              </a:prstGeom>
            </p:spPr>
            <p:txBody>
              <a:bodyPr anchor="ctr" rtlCol="false" tIns="0" lIns="0" bIns="0" rIns="0"/>
              <a:lstStyle/>
              <a:p>
                <a:pPr algn="ctr" marL="0" indent="0" lvl="0">
                  <a:lnSpc>
                    <a:spcPts val="3570"/>
                  </a:lnSpc>
                  <a:spcBef>
                    <a:spcPct val="0"/>
                  </a:spcBef>
                </a:pPr>
                <a:r>
                  <a:rPr lang="en-US" sz="2550">
                    <a:solidFill>
                      <a:srgbClr val="FBFCFC"/>
                    </a:solidFill>
                    <a:latin typeface="Mali"/>
                    <a:ea typeface="Mali"/>
                    <a:cs typeface="Mali"/>
                    <a:sym typeface="Mali"/>
                  </a:rPr>
                  <a:t>Our mod</a:t>
                </a:r>
                <a:r>
                  <a:rPr lang="en-US" sz="2550" strike="noStrike" u="none">
                    <a:solidFill>
                      <a:srgbClr val="FBFCFC"/>
                    </a:solidFill>
                    <a:latin typeface="Mali"/>
                    <a:ea typeface="Mali"/>
                    <a:cs typeface="Mali"/>
                    <a:sym typeface="Mali"/>
                  </a:rPr>
                  <a:t>el</a:t>
                </a:r>
              </a:p>
            </p:txBody>
          </p:sp>
        </p:grpSp>
      </p:grpSp>
      <p:sp>
        <p:nvSpPr>
          <p:cNvPr name="Freeform 12" id="12"/>
          <p:cNvSpPr/>
          <p:nvPr/>
        </p:nvSpPr>
        <p:spPr>
          <a:xfrm flipH="false" flipV="false" rot="0">
            <a:off x="12270290" y="2357465"/>
            <a:ext cx="6274885" cy="5013904"/>
          </a:xfrm>
          <a:custGeom>
            <a:avLst/>
            <a:gdLst/>
            <a:ahLst/>
            <a:cxnLst/>
            <a:rect r="r" b="b" t="t" l="l"/>
            <a:pathLst>
              <a:path h="5013904" w="6274885">
                <a:moveTo>
                  <a:pt x="0" y="0"/>
                </a:moveTo>
                <a:lnTo>
                  <a:pt x="6274885" y="0"/>
                </a:lnTo>
                <a:lnTo>
                  <a:pt x="6274885" y="5013904"/>
                </a:lnTo>
                <a:lnTo>
                  <a:pt x="0" y="5013904"/>
                </a:lnTo>
                <a:lnTo>
                  <a:pt x="0" y="0"/>
                </a:lnTo>
                <a:close/>
              </a:path>
            </a:pathLst>
          </a:custGeom>
          <a:blipFill>
            <a:blip r:embed="rId4"/>
            <a:stretch>
              <a:fillRect l="0" t="0" r="0" b="0"/>
            </a:stretch>
          </a:blipFill>
        </p:spPr>
      </p:sp>
      <p:grpSp>
        <p:nvGrpSpPr>
          <p:cNvPr name="Group 13" id="13"/>
          <p:cNvGrpSpPr/>
          <p:nvPr/>
        </p:nvGrpSpPr>
        <p:grpSpPr>
          <a:xfrm rot="0">
            <a:off x="7627669" y="6063750"/>
            <a:ext cx="5962500" cy="3968891"/>
            <a:chOff x="0" y="0"/>
            <a:chExt cx="7950000" cy="5291855"/>
          </a:xfrm>
        </p:grpSpPr>
        <p:sp>
          <p:nvSpPr>
            <p:cNvPr name="Freeform 14" id="14"/>
            <p:cNvSpPr/>
            <p:nvPr/>
          </p:nvSpPr>
          <p:spPr>
            <a:xfrm flipH="false" flipV="false" rot="-5400000">
              <a:off x="1451221" y="-900732"/>
              <a:ext cx="5047558" cy="7337615"/>
            </a:xfrm>
            <a:custGeom>
              <a:avLst/>
              <a:gdLst/>
              <a:ahLst/>
              <a:cxnLst/>
              <a:rect r="r" b="b" t="t" l="l"/>
              <a:pathLst>
                <a:path h="7337615" w="5047558">
                  <a:moveTo>
                    <a:pt x="0" y="0"/>
                  </a:moveTo>
                  <a:lnTo>
                    <a:pt x="5047558" y="0"/>
                  </a:lnTo>
                  <a:lnTo>
                    <a:pt x="5047558" y="7337615"/>
                  </a:lnTo>
                  <a:lnTo>
                    <a:pt x="0" y="7337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0" y="937886"/>
              <a:ext cx="7950000" cy="3701423"/>
            </a:xfrm>
            <a:prstGeom prst="rect">
              <a:avLst/>
            </a:prstGeom>
          </p:spPr>
          <p:txBody>
            <a:bodyPr anchor="t" rtlCol="false" tIns="0" lIns="0" bIns="0" rIns="0">
              <a:spAutoFit/>
            </a:bodyPr>
            <a:lstStyle/>
            <a:p>
              <a:pPr algn="ctr">
                <a:lnSpc>
                  <a:spcPts val="3700"/>
                </a:lnSpc>
                <a:spcBef>
                  <a:spcPct val="0"/>
                </a:spcBef>
              </a:pPr>
              <a:r>
                <a:rPr lang="en-US" sz="2643">
                  <a:solidFill>
                    <a:srgbClr val="333333"/>
                  </a:solidFill>
                  <a:latin typeface="Mali"/>
                  <a:ea typeface="Mali"/>
                  <a:cs typeface="Mali"/>
                  <a:sym typeface="Mali"/>
                </a:rPr>
                <a:t>T</a:t>
              </a:r>
              <a:r>
                <a:rPr lang="en-US" sz="2643">
                  <a:solidFill>
                    <a:srgbClr val="333333"/>
                  </a:solidFill>
                  <a:latin typeface="Mali"/>
                  <a:ea typeface="Mali"/>
                  <a:cs typeface="Mali"/>
                  <a:sym typeface="Mali"/>
                </a:rPr>
                <a:t>he paper reported a </a:t>
              </a:r>
            </a:p>
            <a:p>
              <a:pPr algn="ctr">
                <a:lnSpc>
                  <a:spcPts val="3700"/>
                </a:lnSpc>
                <a:spcBef>
                  <a:spcPct val="0"/>
                </a:spcBef>
              </a:pPr>
              <a:r>
                <a:rPr lang="en-US" sz="2643">
                  <a:solidFill>
                    <a:srgbClr val="333333"/>
                  </a:solidFill>
                  <a:latin typeface="Mali"/>
                  <a:ea typeface="Mali"/>
                  <a:cs typeface="Mali"/>
                  <a:sym typeface="Mali"/>
                </a:rPr>
                <a:t>near-perfect classification</a:t>
              </a:r>
            </a:p>
            <a:p>
              <a:pPr algn="ctr">
                <a:lnSpc>
                  <a:spcPts val="3700"/>
                </a:lnSpc>
                <a:spcBef>
                  <a:spcPct val="0"/>
                </a:spcBef>
              </a:pPr>
              <a:r>
                <a:rPr lang="en-US" sz="2643">
                  <a:solidFill>
                    <a:srgbClr val="333333"/>
                  </a:solidFill>
                  <a:latin typeface="Mali"/>
                  <a:ea typeface="Mali"/>
                  <a:cs typeface="Mali"/>
                  <a:sym typeface="Mali"/>
                </a:rPr>
                <a:t> for the "No Tumor" </a:t>
              </a:r>
            </a:p>
            <a:p>
              <a:pPr algn="ctr">
                <a:lnSpc>
                  <a:spcPts val="3700"/>
                </a:lnSpc>
                <a:spcBef>
                  <a:spcPct val="0"/>
                </a:spcBef>
              </a:pPr>
              <a:r>
                <a:rPr lang="en-US" sz="2643">
                  <a:solidFill>
                    <a:srgbClr val="333333"/>
                  </a:solidFill>
                  <a:latin typeface="Mali"/>
                  <a:ea typeface="Mali"/>
                  <a:cs typeface="Mali"/>
                  <a:sym typeface="Mali"/>
                </a:rPr>
                <a:t>category, achieving a 100% </a:t>
              </a:r>
            </a:p>
            <a:p>
              <a:pPr algn="ctr">
                <a:lnSpc>
                  <a:spcPts val="3700"/>
                </a:lnSpc>
                <a:spcBef>
                  <a:spcPct val="0"/>
                </a:spcBef>
              </a:pPr>
              <a:r>
                <a:rPr lang="en-US" sz="2643">
                  <a:solidFill>
                    <a:srgbClr val="333333"/>
                  </a:solidFill>
                  <a:latin typeface="Mali"/>
                  <a:ea typeface="Mali"/>
                  <a:cs typeface="Mali"/>
                  <a:sym typeface="Mali"/>
                </a:rPr>
                <a:t>recall rate in their</a:t>
              </a:r>
            </a:p>
            <a:p>
              <a:pPr algn="ctr">
                <a:lnSpc>
                  <a:spcPts val="3700"/>
                </a:lnSpc>
                <a:spcBef>
                  <a:spcPct val="0"/>
                </a:spcBef>
              </a:pPr>
              <a:r>
                <a:rPr lang="en-US" sz="2643">
                  <a:solidFill>
                    <a:srgbClr val="333333"/>
                  </a:solidFill>
                  <a:latin typeface="Mali"/>
                  <a:ea typeface="Mali"/>
                  <a:cs typeface="Mali"/>
                  <a:sym typeface="Mali"/>
                </a:rPr>
                <a:t> best-performing model.</a:t>
              </a:r>
            </a:p>
          </p:txBody>
        </p:sp>
        <p:grpSp>
          <p:nvGrpSpPr>
            <p:cNvPr name="Group 16" id="16"/>
            <p:cNvGrpSpPr/>
            <p:nvPr/>
          </p:nvGrpSpPr>
          <p:grpSpPr>
            <a:xfrm rot="0">
              <a:off x="1389157" y="0"/>
              <a:ext cx="5171686" cy="995036"/>
              <a:chOff x="0" y="0"/>
              <a:chExt cx="3648477" cy="701969"/>
            </a:xfrm>
          </p:grpSpPr>
          <p:sp>
            <p:nvSpPr>
              <p:cNvPr name="Freeform 17" id="17"/>
              <p:cNvSpPr/>
              <p:nvPr/>
            </p:nvSpPr>
            <p:spPr>
              <a:xfrm flipH="false" flipV="false" rot="0">
                <a:off x="0" y="0"/>
                <a:ext cx="3648477" cy="701969"/>
              </a:xfrm>
              <a:custGeom>
                <a:avLst/>
                <a:gdLst/>
                <a:ahLst/>
                <a:cxnLst/>
                <a:rect r="r" b="b" t="t" l="l"/>
                <a:pathLst>
                  <a:path h="701969" w="3648477">
                    <a:moveTo>
                      <a:pt x="28293" y="0"/>
                    </a:moveTo>
                    <a:lnTo>
                      <a:pt x="3620184" y="0"/>
                    </a:lnTo>
                    <a:cubicBezTo>
                      <a:pt x="3635810" y="0"/>
                      <a:pt x="3648477" y="12667"/>
                      <a:pt x="3648477" y="28293"/>
                    </a:cubicBezTo>
                    <a:lnTo>
                      <a:pt x="3648477" y="673677"/>
                    </a:lnTo>
                    <a:cubicBezTo>
                      <a:pt x="3648477" y="689302"/>
                      <a:pt x="3635810" y="701969"/>
                      <a:pt x="3620184" y="701969"/>
                    </a:cubicBezTo>
                    <a:lnTo>
                      <a:pt x="28293" y="701969"/>
                    </a:lnTo>
                    <a:cubicBezTo>
                      <a:pt x="12667" y="701969"/>
                      <a:pt x="0" y="689302"/>
                      <a:pt x="0" y="673677"/>
                    </a:cubicBezTo>
                    <a:lnTo>
                      <a:pt x="0" y="28293"/>
                    </a:lnTo>
                    <a:cubicBezTo>
                      <a:pt x="0" y="12667"/>
                      <a:pt x="12667" y="0"/>
                      <a:pt x="28293" y="0"/>
                    </a:cubicBezTo>
                    <a:close/>
                  </a:path>
                </a:pathLst>
              </a:custGeom>
              <a:solidFill>
                <a:srgbClr val="333333"/>
              </a:solidFill>
              <a:ln cap="sq">
                <a:noFill/>
                <a:prstDash val="solid"/>
                <a:miter/>
              </a:ln>
            </p:spPr>
          </p:sp>
          <p:sp>
            <p:nvSpPr>
              <p:cNvPr name="TextBox 18" id="18"/>
              <p:cNvSpPr txBox="true"/>
              <p:nvPr/>
            </p:nvSpPr>
            <p:spPr>
              <a:xfrm>
                <a:off x="0" y="-47625"/>
                <a:ext cx="3648477" cy="749594"/>
              </a:xfrm>
              <a:prstGeom prst="rect">
                <a:avLst/>
              </a:prstGeom>
            </p:spPr>
            <p:txBody>
              <a:bodyPr anchor="ctr" rtlCol="false" tIns="0" lIns="0" bIns="0" rIns="0"/>
              <a:lstStyle/>
              <a:p>
                <a:pPr algn="ctr" marL="0" indent="0" lvl="0">
                  <a:lnSpc>
                    <a:spcPts val="3570"/>
                  </a:lnSpc>
                  <a:spcBef>
                    <a:spcPct val="0"/>
                  </a:spcBef>
                </a:pPr>
                <a:r>
                  <a:rPr lang="en-US" sz="2550">
                    <a:solidFill>
                      <a:srgbClr val="FBFCFC"/>
                    </a:solidFill>
                    <a:latin typeface="Mali"/>
                    <a:ea typeface="Mali"/>
                    <a:cs typeface="Mali"/>
                    <a:sym typeface="Mali"/>
                  </a:rPr>
                  <a:t> Paper R</a:t>
                </a:r>
                <a:r>
                  <a:rPr lang="en-US" sz="2550" strike="noStrike" u="none">
                    <a:solidFill>
                      <a:srgbClr val="FBFCFC"/>
                    </a:solidFill>
                    <a:latin typeface="Mali"/>
                    <a:ea typeface="Mali"/>
                    <a:cs typeface="Mali"/>
                    <a:sym typeface="Mali"/>
                  </a:rPr>
                  <a:t>esults</a:t>
                </a:r>
              </a:p>
            </p:txBody>
          </p:sp>
        </p:gr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grpSp>
        <p:nvGrpSpPr>
          <p:cNvPr name="Group 2" id="2"/>
          <p:cNvGrpSpPr/>
          <p:nvPr/>
        </p:nvGrpSpPr>
        <p:grpSpPr>
          <a:xfrm rot="0">
            <a:off x="0" y="1379874"/>
            <a:ext cx="6210939" cy="4455738"/>
            <a:chOff x="0" y="0"/>
            <a:chExt cx="8281252" cy="5940983"/>
          </a:xfrm>
        </p:grpSpPr>
        <p:sp>
          <p:nvSpPr>
            <p:cNvPr name="Freeform 3" id="3"/>
            <p:cNvSpPr/>
            <p:nvPr/>
          </p:nvSpPr>
          <p:spPr>
            <a:xfrm flipH="false" flipV="false" rot="-5400000">
              <a:off x="1292283" y="-1047986"/>
              <a:ext cx="5696686" cy="8281252"/>
            </a:xfrm>
            <a:custGeom>
              <a:avLst/>
              <a:gdLst/>
              <a:ahLst/>
              <a:cxnLst/>
              <a:rect r="r" b="b" t="t" l="l"/>
              <a:pathLst>
                <a:path h="8281252" w="5696686">
                  <a:moveTo>
                    <a:pt x="0" y="0"/>
                  </a:moveTo>
                  <a:lnTo>
                    <a:pt x="5696686" y="0"/>
                  </a:lnTo>
                  <a:lnTo>
                    <a:pt x="5696686" y="8281252"/>
                  </a:lnTo>
                  <a:lnTo>
                    <a:pt x="0" y="8281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65626" y="1524504"/>
              <a:ext cx="7950000" cy="3079123"/>
            </a:xfrm>
            <a:prstGeom prst="rect">
              <a:avLst/>
            </a:prstGeom>
          </p:spPr>
          <p:txBody>
            <a:bodyPr anchor="t" rtlCol="false" tIns="0" lIns="0" bIns="0" rIns="0">
              <a:spAutoFit/>
            </a:bodyPr>
            <a:lstStyle/>
            <a:p>
              <a:pPr algn="ctr">
                <a:lnSpc>
                  <a:spcPts val="3700"/>
                </a:lnSpc>
                <a:spcBef>
                  <a:spcPct val="0"/>
                </a:spcBef>
              </a:pPr>
              <a:r>
                <a:rPr lang="en-US" sz="2643">
                  <a:solidFill>
                    <a:srgbClr val="333333"/>
                  </a:solidFill>
                  <a:latin typeface="Mali"/>
                  <a:ea typeface="Mali"/>
                  <a:cs typeface="Mali"/>
                  <a:sym typeface="Mali"/>
                </a:rPr>
                <a:t>We</a:t>
              </a:r>
              <a:r>
                <a:rPr lang="en-US" sz="2643">
                  <a:solidFill>
                    <a:srgbClr val="333333"/>
                  </a:solidFill>
                  <a:latin typeface="Mali"/>
                  <a:ea typeface="Mali"/>
                  <a:cs typeface="Mali"/>
                  <a:sym typeface="Mali"/>
                </a:rPr>
                <a:t> achieved a balanced</a:t>
              </a:r>
            </a:p>
            <a:p>
              <a:pPr algn="ctr">
                <a:lnSpc>
                  <a:spcPts val="3700"/>
                </a:lnSpc>
                <a:spcBef>
                  <a:spcPct val="0"/>
                </a:spcBef>
              </a:pPr>
              <a:r>
                <a:rPr lang="en-US" sz="2643">
                  <a:solidFill>
                    <a:srgbClr val="333333"/>
                  </a:solidFill>
                  <a:latin typeface="Mali"/>
                  <a:ea typeface="Mali"/>
                  <a:cs typeface="Mali"/>
                  <a:sym typeface="Mali"/>
                </a:rPr>
                <a:t> F1-score of 0.94, with high precision (0.98) in both </a:t>
              </a:r>
            </a:p>
            <a:p>
              <a:pPr algn="ctr">
                <a:lnSpc>
                  <a:spcPts val="3700"/>
                </a:lnSpc>
                <a:spcBef>
                  <a:spcPct val="0"/>
                </a:spcBef>
              </a:pPr>
              <a:r>
                <a:rPr lang="en-US" sz="2643">
                  <a:solidFill>
                    <a:srgbClr val="333333"/>
                  </a:solidFill>
                  <a:latin typeface="Mali"/>
                  <a:ea typeface="Mali"/>
                  <a:cs typeface="Mali"/>
                  <a:sym typeface="Mali"/>
                </a:rPr>
                <a:t>Healthy and Pituitary </a:t>
              </a:r>
            </a:p>
            <a:p>
              <a:pPr algn="ctr">
                <a:lnSpc>
                  <a:spcPts val="3700"/>
                </a:lnSpc>
                <a:spcBef>
                  <a:spcPct val="0"/>
                </a:spcBef>
              </a:pPr>
              <a:r>
                <a:rPr lang="en-US" sz="2643">
                  <a:solidFill>
                    <a:srgbClr val="333333"/>
                  </a:solidFill>
                  <a:latin typeface="Mali"/>
                  <a:ea typeface="Mali"/>
                  <a:cs typeface="Mali"/>
                  <a:sym typeface="Mali"/>
                </a:rPr>
                <a:t>classes.</a:t>
              </a:r>
            </a:p>
          </p:txBody>
        </p:sp>
        <p:grpSp>
          <p:nvGrpSpPr>
            <p:cNvPr name="Group 5" id="5"/>
            <p:cNvGrpSpPr/>
            <p:nvPr/>
          </p:nvGrpSpPr>
          <p:grpSpPr>
            <a:xfrm rot="0">
              <a:off x="1790630" y="0"/>
              <a:ext cx="5171686" cy="995036"/>
              <a:chOff x="0" y="0"/>
              <a:chExt cx="3648477" cy="701969"/>
            </a:xfrm>
          </p:grpSpPr>
          <p:sp>
            <p:nvSpPr>
              <p:cNvPr name="Freeform 6" id="6"/>
              <p:cNvSpPr/>
              <p:nvPr/>
            </p:nvSpPr>
            <p:spPr>
              <a:xfrm flipH="false" flipV="false" rot="0">
                <a:off x="0" y="0"/>
                <a:ext cx="3648477" cy="701969"/>
              </a:xfrm>
              <a:custGeom>
                <a:avLst/>
                <a:gdLst/>
                <a:ahLst/>
                <a:cxnLst/>
                <a:rect r="r" b="b" t="t" l="l"/>
                <a:pathLst>
                  <a:path h="701969" w="3648477">
                    <a:moveTo>
                      <a:pt x="28293" y="0"/>
                    </a:moveTo>
                    <a:lnTo>
                      <a:pt x="3620184" y="0"/>
                    </a:lnTo>
                    <a:cubicBezTo>
                      <a:pt x="3635810" y="0"/>
                      <a:pt x="3648477" y="12667"/>
                      <a:pt x="3648477" y="28293"/>
                    </a:cubicBezTo>
                    <a:lnTo>
                      <a:pt x="3648477" y="673677"/>
                    </a:lnTo>
                    <a:cubicBezTo>
                      <a:pt x="3648477" y="689302"/>
                      <a:pt x="3635810" y="701969"/>
                      <a:pt x="3620184" y="701969"/>
                    </a:cubicBezTo>
                    <a:lnTo>
                      <a:pt x="28293" y="701969"/>
                    </a:lnTo>
                    <a:cubicBezTo>
                      <a:pt x="12667" y="701969"/>
                      <a:pt x="0" y="689302"/>
                      <a:pt x="0" y="673677"/>
                    </a:cubicBezTo>
                    <a:lnTo>
                      <a:pt x="0" y="28293"/>
                    </a:lnTo>
                    <a:cubicBezTo>
                      <a:pt x="0" y="12667"/>
                      <a:pt x="12667" y="0"/>
                      <a:pt x="28293" y="0"/>
                    </a:cubicBezTo>
                    <a:close/>
                  </a:path>
                </a:pathLst>
              </a:custGeom>
              <a:solidFill>
                <a:srgbClr val="333333"/>
              </a:solidFill>
              <a:ln cap="sq">
                <a:noFill/>
                <a:prstDash val="solid"/>
                <a:miter/>
              </a:ln>
            </p:spPr>
          </p:sp>
          <p:sp>
            <p:nvSpPr>
              <p:cNvPr name="TextBox 7" id="7"/>
              <p:cNvSpPr txBox="true"/>
              <p:nvPr/>
            </p:nvSpPr>
            <p:spPr>
              <a:xfrm>
                <a:off x="0" y="-47625"/>
                <a:ext cx="3648477" cy="749594"/>
              </a:xfrm>
              <a:prstGeom prst="rect">
                <a:avLst/>
              </a:prstGeom>
            </p:spPr>
            <p:txBody>
              <a:bodyPr anchor="ctr" rtlCol="false" tIns="0" lIns="0" bIns="0" rIns="0"/>
              <a:lstStyle/>
              <a:p>
                <a:pPr algn="ctr" marL="0" indent="0" lvl="0">
                  <a:lnSpc>
                    <a:spcPts val="3570"/>
                  </a:lnSpc>
                  <a:spcBef>
                    <a:spcPct val="0"/>
                  </a:spcBef>
                </a:pPr>
                <a:r>
                  <a:rPr lang="en-US" sz="2550">
                    <a:solidFill>
                      <a:srgbClr val="FBFCFC"/>
                    </a:solidFill>
                    <a:latin typeface="Mali"/>
                    <a:ea typeface="Mali"/>
                    <a:cs typeface="Mali"/>
                    <a:sym typeface="Mali"/>
                  </a:rPr>
                  <a:t>Our mod</a:t>
                </a:r>
                <a:r>
                  <a:rPr lang="en-US" sz="2550" strike="noStrike" u="none">
                    <a:solidFill>
                      <a:srgbClr val="FBFCFC"/>
                    </a:solidFill>
                    <a:latin typeface="Mali"/>
                    <a:ea typeface="Mali"/>
                    <a:cs typeface="Mali"/>
                    <a:sym typeface="Mali"/>
                  </a:rPr>
                  <a:t>el</a:t>
                </a:r>
              </a:p>
            </p:txBody>
          </p:sp>
        </p:grpSp>
      </p:grpSp>
      <p:sp>
        <p:nvSpPr>
          <p:cNvPr name="Freeform 8" id="8"/>
          <p:cNvSpPr/>
          <p:nvPr/>
        </p:nvSpPr>
        <p:spPr>
          <a:xfrm flipH="false" flipV="false" rot="0">
            <a:off x="8808192" y="1379874"/>
            <a:ext cx="9479808" cy="4400062"/>
          </a:xfrm>
          <a:custGeom>
            <a:avLst/>
            <a:gdLst/>
            <a:ahLst/>
            <a:cxnLst/>
            <a:rect r="r" b="b" t="t" l="l"/>
            <a:pathLst>
              <a:path h="4400062" w="9479808">
                <a:moveTo>
                  <a:pt x="0" y="0"/>
                </a:moveTo>
                <a:lnTo>
                  <a:pt x="9479808" y="0"/>
                </a:lnTo>
                <a:lnTo>
                  <a:pt x="9479808" y="4400062"/>
                </a:lnTo>
                <a:lnTo>
                  <a:pt x="0" y="4400062"/>
                </a:lnTo>
                <a:lnTo>
                  <a:pt x="0" y="0"/>
                </a:lnTo>
                <a:close/>
              </a:path>
            </a:pathLst>
          </a:custGeom>
          <a:blipFill>
            <a:blip r:embed="rId4"/>
            <a:stretch>
              <a:fillRect l="0" t="0" r="0" b="0"/>
            </a:stretch>
          </a:blipFill>
        </p:spPr>
      </p:sp>
      <p:grpSp>
        <p:nvGrpSpPr>
          <p:cNvPr name="Group 9" id="9"/>
          <p:cNvGrpSpPr/>
          <p:nvPr/>
        </p:nvGrpSpPr>
        <p:grpSpPr>
          <a:xfrm rot="0">
            <a:off x="10598815" y="6003644"/>
            <a:ext cx="5463276" cy="746277"/>
            <a:chOff x="0" y="0"/>
            <a:chExt cx="5138913" cy="701969"/>
          </a:xfrm>
        </p:grpSpPr>
        <p:sp>
          <p:nvSpPr>
            <p:cNvPr name="Freeform 10" id="10"/>
            <p:cNvSpPr/>
            <p:nvPr/>
          </p:nvSpPr>
          <p:spPr>
            <a:xfrm flipH="false" flipV="false" rot="0">
              <a:off x="0" y="0"/>
              <a:ext cx="5138913" cy="701969"/>
            </a:xfrm>
            <a:custGeom>
              <a:avLst/>
              <a:gdLst/>
              <a:ahLst/>
              <a:cxnLst/>
              <a:rect r="r" b="b" t="t" l="l"/>
              <a:pathLst>
                <a:path h="701969" w="5138913">
                  <a:moveTo>
                    <a:pt x="20087" y="0"/>
                  </a:moveTo>
                  <a:lnTo>
                    <a:pt x="5118826" y="0"/>
                  </a:lnTo>
                  <a:cubicBezTo>
                    <a:pt x="5129920" y="0"/>
                    <a:pt x="5138913" y="8993"/>
                    <a:pt x="5138913" y="20087"/>
                  </a:cubicBezTo>
                  <a:lnTo>
                    <a:pt x="5138913" y="681882"/>
                  </a:lnTo>
                  <a:cubicBezTo>
                    <a:pt x="5138913" y="692976"/>
                    <a:pt x="5129920" y="701969"/>
                    <a:pt x="5118826" y="701969"/>
                  </a:cubicBezTo>
                  <a:lnTo>
                    <a:pt x="20087" y="701969"/>
                  </a:lnTo>
                  <a:cubicBezTo>
                    <a:pt x="8993" y="701969"/>
                    <a:pt x="0" y="692976"/>
                    <a:pt x="0" y="681882"/>
                  </a:cubicBezTo>
                  <a:lnTo>
                    <a:pt x="0" y="20087"/>
                  </a:lnTo>
                  <a:cubicBezTo>
                    <a:pt x="0" y="8993"/>
                    <a:pt x="8993" y="0"/>
                    <a:pt x="20087" y="0"/>
                  </a:cubicBezTo>
                  <a:close/>
                </a:path>
              </a:pathLst>
            </a:custGeom>
            <a:solidFill>
              <a:srgbClr val="333333"/>
            </a:solidFill>
            <a:ln cap="sq">
              <a:noFill/>
              <a:prstDash val="solid"/>
              <a:miter/>
            </a:ln>
          </p:spPr>
        </p:sp>
        <p:sp>
          <p:nvSpPr>
            <p:cNvPr name="TextBox 11" id="11"/>
            <p:cNvSpPr txBox="true"/>
            <p:nvPr/>
          </p:nvSpPr>
          <p:spPr>
            <a:xfrm>
              <a:off x="0" y="-47625"/>
              <a:ext cx="5138913" cy="749594"/>
            </a:xfrm>
            <a:prstGeom prst="rect">
              <a:avLst/>
            </a:prstGeom>
          </p:spPr>
          <p:txBody>
            <a:bodyPr anchor="ctr" rtlCol="false" tIns="0" lIns="0" bIns="0" rIns="0"/>
            <a:lstStyle/>
            <a:p>
              <a:pPr algn="ctr" marL="0" indent="0" lvl="0">
                <a:lnSpc>
                  <a:spcPts val="3570"/>
                </a:lnSpc>
                <a:spcBef>
                  <a:spcPct val="0"/>
                </a:spcBef>
              </a:pPr>
              <a:r>
                <a:rPr lang="en-US" sz="2550">
                  <a:solidFill>
                    <a:srgbClr val="FBFCFC"/>
                  </a:solidFill>
                  <a:latin typeface="Mali"/>
                  <a:ea typeface="Mali"/>
                  <a:cs typeface="Mali"/>
                  <a:sym typeface="Mali"/>
                </a:rPr>
                <a:t>Classification Report</a:t>
              </a:r>
            </a:p>
          </p:txBody>
        </p:sp>
      </p:grpSp>
      <p:sp>
        <p:nvSpPr>
          <p:cNvPr name="Freeform 12" id="12"/>
          <p:cNvSpPr/>
          <p:nvPr/>
        </p:nvSpPr>
        <p:spPr>
          <a:xfrm flipH="false" flipV="false" rot="0">
            <a:off x="6430626" y="6973629"/>
            <a:ext cx="12266691" cy="2284671"/>
          </a:xfrm>
          <a:custGeom>
            <a:avLst/>
            <a:gdLst/>
            <a:ahLst/>
            <a:cxnLst/>
            <a:rect r="r" b="b" t="t" l="l"/>
            <a:pathLst>
              <a:path h="2284671" w="12266691">
                <a:moveTo>
                  <a:pt x="0" y="0"/>
                </a:moveTo>
                <a:lnTo>
                  <a:pt x="12266690" y="0"/>
                </a:lnTo>
                <a:lnTo>
                  <a:pt x="12266690" y="2284671"/>
                </a:lnTo>
                <a:lnTo>
                  <a:pt x="0" y="2284671"/>
                </a:lnTo>
                <a:lnTo>
                  <a:pt x="0" y="0"/>
                </a:lnTo>
                <a:close/>
              </a:path>
            </a:pathLst>
          </a:custGeom>
          <a:blipFill>
            <a:blip r:embed="rId5"/>
            <a:stretch>
              <a:fillRect l="0" t="0" r="0" b="0"/>
            </a:stretch>
          </a:blipFill>
        </p:spPr>
      </p:sp>
      <p:grpSp>
        <p:nvGrpSpPr>
          <p:cNvPr name="Group 13" id="13"/>
          <p:cNvGrpSpPr/>
          <p:nvPr/>
        </p:nvGrpSpPr>
        <p:grpSpPr>
          <a:xfrm rot="0">
            <a:off x="468126" y="6121718"/>
            <a:ext cx="5962500" cy="3968891"/>
            <a:chOff x="0" y="0"/>
            <a:chExt cx="7950000" cy="5291855"/>
          </a:xfrm>
        </p:grpSpPr>
        <p:sp>
          <p:nvSpPr>
            <p:cNvPr name="Freeform 14" id="14"/>
            <p:cNvSpPr/>
            <p:nvPr/>
          </p:nvSpPr>
          <p:spPr>
            <a:xfrm flipH="false" flipV="false" rot="-5400000">
              <a:off x="1451221" y="-900732"/>
              <a:ext cx="5047558" cy="7337615"/>
            </a:xfrm>
            <a:custGeom>
              <a:avLst/>
              <a:gdLst/>
              <a:ahLst/>
              <a:cxnLst/>
              <a:rect r="r" b="b" t="t" l="l"/>
              <a:pathLst>
                <a:path h="7337615" w="5047558">
                  <a:moveTo>
                    <a:pt x="0" y="0"/>
                  </a:moveTo>
                  <a:lnTo>
                    <a:pt x="5047558" y="0"/>
                  </a:lnTo>
                  <a:lnTo>
                    <a:pt x="5047558" y="7337615"/>
                  </a:lnTo>
                  <a:lnTo>
                    <a:pt x="0" y="7337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0" y="1247628"/>
              <a:ext cx="7950000" cy="3079123"/>
            </a:xfrm>
            <a:prstGeom prst="rect">
              <a:avLst/>
            </a:prstGeom>
          </p:spPr>
          <p:txBody>
            <a:bodyPr anchor="t" rtlCol="false" tIns="0" lIns="0" bIns="0" rIns="0">
              <a:spAutoFit/>
            </a:bodyPr>
            <a:lstStyle/>
            <a:p>
              <a:pPr algn="ctr">
                <a:lnSpc>
                  <a:spcPts val="3700"/>
                </a:lnSpc>
                <a:spcBef>
                  <a:spcPct val="0"/>
                </a:spcBef>
              </a:pPr>
              <a:r>
                <a:rPr lang="en-US" sz="2643">
                  <a:solidFill>
                    <a:srgbClr val="333333"/>
                  </a:solidFill>
                  <a:latin typeface="Mali"/>
                  <a:ea typeface="Mali"/>
                  <a:cs typeface="Mali"/>
                  <a:sym typeface="Mali"/>
                </a:rPr>
                <a:t>T</a:t>
              </a:r>
              <a:r>
                <a:rPr lang="en-US" sz="2643">
                  <a:solidFill>
                    <a:srgbClr val="333333"/>
                  </a:solidFill>
                  <a:latin typeface="Mali"/>
                  <a:ea typeface="Mali"/>
                  <a:cs typeface="Mali"/>
                  <a:sym typeface="Mali"/>
                </a:rPr>
                <a:t>he paper reported F1-</a:t>
              </a:r>
            </a:p>
            <a:p>
              <a:pPr algn="ctr">
                <a:lnSpc>
                  <a:spcPts val="3700"/>
                </a:lnSpc>
                <a:spcBef>
                  <a:spcPct val="0"/>
                </a:spcBef>
              </a:pPr>
              <a:r>
                <a:rPr lang="en-US" sz="2643">
                  <a:solidFill>
                    <a:srgbClr val="333333"/>
                  </a:solidFill>
                  <a:latin typeface="Mali"/>
                  <a:ea typeface="Mali"/>
                  <a:cs typeface="Mali"/>
                  <a:sym typeface="Mali"/>
                </a:rPr>
                <a:t>scores ranging from 0.95 to </a:t>
              </a:r>
            </a:p>
            <a:p>
              <a:pPr algn="ctr">
                <a:lnSpc>
                  <a:spcPts val="3700"/>
                </a:lnSpc>
                <a:spcBef>
                  <a:spcPct val="0"/>
                </a:spcBef>
              </a:pPr>
              <a:r>
                <a:rPr lang="en-US" sz="2643">
                  <a:solidFill>
                    <a:srgbClr val="333333"/>
                  </a:solidFill>
                  <a:latin typeface="Mali"/>
                  <a:ea typeface="Mali"/>
                  <a:cs typeface="Mali"/>
                  <a:sym typeface="Mali"/>
                </a:rPr>
                <a:t>0.99,with the highest</a:t>
              </a:r>
            </a:p>
            <a:p>
              <a:pPr algn="ctr">
                <a:lnSpc>
                  <a:spcPts val="3700"/>
                </a:lnSpc>
                <a:spcBef>
                  <a:spcPct val="0"/>
                </a:spcBef>
              </a:pPr>
              <a:r>
                <a:rPr lang="en-US" sz="2643">
                  <a:solidFill>
                    <a:srgbClr val="333333"/>
                  </a:solidFill>
                  <a:latin typeface="Mali"/>
                  <a:ea typeface="Mali"/>
                  <a:cs typeface="Mali"/>
                  <a:sym typeface="Mali"/>
                </a:rPr>
                <a:t> scores assigned to the</a:t>
              </a:r>
            </a:p>
            <a:p>
              <a:pPr algn="ctr">
                <a:lnSpc>
                  <a:spcPts val="3700"/>
                </a:lnSpc>
                <a:spcBef>
                  <a:spcPct val="0"/>
                </a:spcBef>
              </a:pPr>
              <a:r>
                <a:rPr lang="en-US" sz="2643">
                  <a:solidFill>
                    <a:srgbClr val="333333"/>
                  </a:solidFill>
                  <a:latin typeface="Mali"/>
                  <a:ea typeface="Mali"/>
                  <a:cs typeface="Mali"/>
                  <a:sym typeface="Mali"/>
                </a:rPr>
                <a:t> "No Tumor" class.</a:t>
              </a:r>
            </a:p>
          </p:txBody>
        </p:sp>
        <p:grpSp>
          <p:nvGrpSpPr>
            <p:cNvPr name="Group 16" id="16"/>
            <p:cNvGrpSpPr/>
            <p:nvPr/>
          </p:nvGrpSpPr>
          <p:grpSpPr>
            <a:xfrm rot="0">
              <a:off x="1389157" y="0"/>
              <a:ext cx="5171686" cy="995036"/>
              <a:chOff x="0" y="0"/>
              <a:chExt cx="3648477" cy="701969"/>
            </a:xfrm>
          </p:grpSpPr>
          <p:sp>
            <p:nvSpPr>
              <p:cNvPr name="Freeform 17" id="17"/>
              <p:cNvSpPr/>
              <p:nvPr/>
            </p:nvSpPr>
            <p:spPr>
              <a:xfrm flipH="false" flipV="false" rot="0">
                <a:off x="0" y="0"/>
                <a:ext cx="3648477" cy="701969"/>
              </a:xfrm>
              <a:custGeom>
                <a:avLst/>
                <a:gdLst/>
                <a:ahLst/>
                <a:cxnLst/>
                <a:rect r="r" b="b" t="t" l="l"/>
                <a:pathLst>
                  <a:path h="701969" w="3648477">
                    <a:moveTo>
                      <a:pt x="28293" y="0"/>
                    </a:moveTo>
                    <a:lnTo>
                      <a:pt x="3620184" y="0"/>
                    </a:lnTo>
                    <a:cubicBezTo>
                      <a:pt x="3635810" y="0"/>
                      <a:pt x="3648477" y="12667"/>
                      <a:pt x="3648477" y="28293"/>
                    </a:cubicBezTo>
                    <a:lnTo>
                      <a:pt x="3648477" y="673677"/>
                    </a:lnTo>
                    <a:cubicBezTo>
                      <a:pt x="3648477" y="689302"/>
                      <a:pt x="3635810" y="701969"/>
                      <a:pt x="3620184" y="701969"/>
                    </a:cubicBezTo>
                    <a:lnTo>
                      <a:pt x="28293" y="701969"/>
                    </a:lnTo>
                    <a:cubicBezTo>
                      <a:pt x="12667" y="701969"/>
                      <a:pt x="0" y="689302"/>
                      <a:pt x="0" y="673677"/>
                    </a:cubicBezTo>
                    <a:lnTo>
                      <a:pt x="0" y="28293"/>
                    </a:lnTo>
                    <a:cubicBezTo>
                      <a:pt x="0" y="12667"/>
                      <a:pt x="12667" y="0"/>
                      <a:pt x="28293" y="0"/>
                    </a:cubicBezTo>
                    <a:close/>
                  </a:path>
                </a:pathLst>
              </a:custGeom>
              <a:solidFill>
                <a:srgbClr val="333333"/>
              </a:solidFill>
              <a:ln cap="sq">
                <a:noFill/>
                <a:prstDash val="solid"/>
                <a:miter/>
              </a:ln>
            </p:spPr>
          </p:sp>
          <p:sp>
            <p:nvSpPr>
              <p:cNvPr name="TextBox 18" id="18"/>
              <p:cNvSpPr txBox="true"/>
              <p:nvPr/>
            </p:nvSpPr>
            <p:spPr>
              <a:xfrm>
                <a:off x="0" y="-47625"/>
                <a:ext cx="3648477" cy="749594"/>
              </a:xfrm>
              <a:prstGeom prst="rect">
                <a:avLst/>
              </a:prstGeom>
            </p:spPr>
            <p:txBody>
              <a:bodyPr anchor="ctr" rtlCol="false" tIns="0" lIns="0" bIns="0" rIns="0"/>
              <a:lstStyle/>
              <a:p>
                <a:pPr algn="ctr" marL="0" indent="0" lvl="0">
                  <a:lnSpc>
                    <a:spcPts val="3570"/>
                  </a:lnSpc>
                  <a:spcBef>
                    <a:spcPct val="0"/>
                  </a:spcBef>
                </a:pPr>
                <a:r>
                  <a:rPr lang="en-US" sz="2550">
                    <a:solidFill>
                      <a:srgbClr val="FBFCFC"/>
                    </a:solidFill>
                    <a:latin typeface="Mali"/>
                    <a:ea typeface="Mali"/>
                    <a:cs typeface="Mali"/>
                    <a:sym typeface="Mali"/>
                  </a:rPr>
                  <a:t> Paper R</a:t>
                </a:r>
                <a:r>
                  <a:rPr lang="en-US" sz="2550" strike="noStrike" u="none">
                    <a:solidFill>
                      <a:srgbClr val="FBFCFC"/>
                    </a:solidFill>
                    <a:latin typeface="Mali"/>
                    <a:ea typeface="Mali"/>
                    <a:cs typeface="Mali"/>
                    <a:sym typeface="Mali"/>
                  </a:rPr>
                  <a:t>esults</a:t>
                </a:r>
              </a:p>
            </p:txBody>
          </p:sp>
        </p:grpSp>
      </p:grpSp>
      <p:sp>
        <p:nvSpPr>
          <p:cNvPr name="TextBox 19" id="19"/>
          <p:cNvSpPr txBox="true"/>
          <p:nvPr/>
        </p:nvSpPr>
        <p:spPr>
          <a:xfrm rot="0">
            <a:off x="3449376" y="-138472"/>
            <a:ext cx="10804198" cy="1667593"/>
          </a:xfrm>
          <a:prstGeom prst="rect">
            <a:avLst/>
          </a:prstGeom>
        </p:spPr>
        <p:txBody>
          <a:bodyPr anchor="t" rtlCol="false" tIns="0" lIns="0" bIns="0" rIns="0">
            <a:spAutoFit/>
          </a:bodyPr>
          <a:lstStyle/>
          <a:p>
            <a:pPr algn="ctr" marL="0" indent="0" lvl="0">
              <a:lnSpc>
                <a:spcPts val="13610"/>
              </a:lnSpc>
              <a:spcBef>
                <a:spcPct val="0"/>
              </a:spcBef>
            </a:pPr>
            <a:r>
              <a:rPr lang="en-US" sz="9721" strike="noStrike" u="none">
                <a:solidFill>
                  <a:srgbClr val="333333"/>
                </a:solidFill>
                <a:latin typeface="Glass Antiqua"/>
                <a:ea typeface="Glass Antiqua"/>
                <a:cs typeface="Glass Antiqua"/>
                <a:sym typeface="Glass Antiqua"/>
              </a:rPr>
              <a:t>Relevant Result</a:t>
            </a:r>
            <a:r>
              <a:rPr lang="en-US" sz="9721" strike="noStrike" u="none">
                <a:solidFill>
                  <a:srgbClr val="333333"/>
                </a:solidFill>
                <a:latin typeface="Glass Antiqua"/>
                <a:ea typeface="Glass Antiqua"/>
                <a:cs typeface="Glass Antiqua"/>
                <a:sym typeface="Glass Antiqua"/>
              </a:rPr>
              <a: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grpSp>
        <p:nvGrpSpPr>
          <p:cNvPr name="Group 2" id="2"/>
          <p:cNvGrpSpPr/>
          <p:nvPr/>
        </p:nvGrpSpPr>
        <p:grpSpPr>
          <a:xfrm rot="0">
            <a:off x="10409025" y="1890256"/>
            <a:ext cx="5463276" cy="746277"/>
            <a:chOff x="0" y="0"/>
            <a:chExt cx="5138913" cy="701969"/>
          </a:xfrm>
        </p:grpSpPr>
        <p:sp>
          <p:nvSpPr>
            <p:cNvPr name="Freeform 3" id="3"/>
            <p:cNvSpPr/>
            <p:nvPr/>
          </p:nvSpPr>
          <p:spPr>
            <a:xfrm flipH="false" flipV="false" rot="0">
              <a:off x="0" y="0"/>
              <a:ext cx="5138913" cy="701969"/>
            </a:xfrm>
            <a:custGeom>
              <a:avLst/>
              <a:gdLst/>
              <a:ahLst/>
              <a:cxnLst/>
              <a:rect r="r" b="b" t="t" l="l"/>
              <a:pathLst>
                <a:path h="701969" w="5138913">
                  <a:moveTo>
                    <a:pt x="20087" y="0"/>
                  </a:moveTo>
                  <a:lnTo>
                    <a:pt x="5118826" y="0"/>
                  </a:lnTo>
                  <a:cubicBezTo>
                    <a:pt x="5129920" y="0"/>
                    <a:pt x="5138913" y="8993"/>
                    <a:pt x="5138913" y="20087"/>
                  </a:cubicBezTo>
                  <a:lnTo>
                    <a:pt x="5138913" y="681882"/>
                  </a:lnTo>
                  <a:cubicBezTo>
                    <a:pt x="5138913" y="692976"/>
                    <a:pt x="5129920" y="701969"/>
                    <a:pt x="5118826" y="701969"/>
                  </a:cubicBezTo>
                  <a:lnTo>
                    <a:pt x="20087" y="701969"/>
                  </a:lnTo>
                  <a:cubicBezTo>
                    <a:pt x="8993" y="701969"/>
                    <a:pt x="0" y="692976"/>
                    <a:pt x="0" y="681882"/>
                  </a:cubicBezTo>
                  <a:lnTo>
                    <a:pt x="0" y="20087"/>
                  </a:lnTo>
                  <a:cubicBezTo>
                    <a:pt x="0" y="8993"/>
                    <a:pt x="8993" y="0"/>
                    <a:pt x="20087" y="0"/>
                  </a:cubicBezTo>
                  <a:close/>
                </a:path>
              </a:pathLst>
            </a:custGeom>
            <a:solidFill>
              <a:srgbClr val="333333"/>
            </a:solidFill>
            <a:ln cap="sq">
              <a:noFill/>
              <a:prstDash val="solid"/>
              <a:miter/>
            </a:ln>
          </p:spPr>
        </p:sp>
        <p:sp>
          <p:nvSpPr>
            <p:cNvPr name="TextBox 4" id="4"/>
            <p:cNvSpPr txBox="true"/>
            <p:nvPr/>
          </p:nvSpPr>
          <p:spPr>
            <a:xfrm>
              <a:off x="0" y="-47625"/>
              <a:ext cx="5138913" cy="749594"/>
            </a:xfrm>
            <a:prstGeom prst="rect">
              <a:avLst/>
            </a:prstGeom>
          </p:spPr>
          <p:txBody>
            <a:bodyPr anchor="ctr" rtlCol="false" tIns="0" lIns="0" bIns="0" rIns="0"/>
            <a:lstStyle/>
            <a:p>
              <a:pPr algn="ctr" marL="0" indent="0" lvl="0">
                <a:lnSpc>
                  <a:spcPts val="3570"/>
                </a:lnSpc>
                <a:spcBef>
                  <a:spcPct val="0"/>
                </a:spcBef>
              </a:pPr>
              <a:r>
                <a:rPr lang="en-US" sz="2550">
                  <a:solidFill>
                    <a:srgbClr val="FBFCFC"/>
                  </a:solidFill>
                  <a:latin typeface="Mali"/>
                  <a:ea typeface="Mali"/>
                  <a:cs typeface="Mali"/>
                  <a:sym typeface="Mali"/>
                </a:rPr>
                <a:t>Final Evaluation Result</a:t>
              </a:r>
            </a:p>
          </p:txBody>
        </p:sp>
      </p:grpSp>
      <p:grpSp>
        <p:nvGrpSpPr>
          <p:cNvPr name="Group 5" id="5"/>
          <p:cNvGrpSpPr/>
          <p:nvPr/>
        </p:nvGrpSpPr>
        <p:grpSpPr>
          <a:xfrm rot="0">
            <a:off x="816497" y="2915631"/>
            <a:ext cx="6029569" cy="4013843"/>
            <a:chOff x="0" y="0"/>
            <a:chExt cx="8039426" cy="5351790"/>
          </a:xfrm>
        </p:grpSpPr>
        <p:sp>
          <p:nvSpPr>
            <p:cNvPr name="Freeform 6" id="6"/>
            <p:cNvSpPr/>
            <p:nvPr/>
          </p:nvSpPr>
          <p:spPr>
            <a:xfrm flipH="false" flipV="false" rot="-5400000">
              <a:off x="1773307" y="-914328"/>
              <a:ext cx="5107493" cy="7424744"/>
            </a:xfrm>
            <a:custGeom>
              <a:avLst/>
              <a:gdLst/>
              <a:ahLst/>
              <a:cxnLst/>
              <a:rect r="r" b="b" t="t" l="l"/>
              <a:pathLst>
                <a:path h="7424744" w="5107493">
                  <a:moveTo>
                    <a:pt x="0" y="0"/>
                  </a:moveTo>
                  <a:lnTo>
                    <a:pt x="5107494" y="0"/>
                  </a:lnTo>
                  <a:lnTo>
                    <a:pt x="5107494" y="7424743"/>
                  </a:lnTo>
                  <a:lnTo>
                    <a:pt x="0" y="74247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0" y="1524504"/>
              <a:ext cx="7950000" cy="2578743"/>
            </a:xfrm>
            <a:prstGeom prst="rect">
              <a:avLst/>
            </a:prstGeom>
          </p:spPr>
          <p:txBody>
            <a:bodyPr anchor="t" rtlCol="false" tIns="0" lIns="0" bIns="0" rIns="0">
              <a:spAutoFit/>
            </a:bodyPr>
            <a:lstStyle/>
            <a:p>
              <a:pPr algn="ctr">
                <a:lnSpc>
                  <a:spcPts val="3840"/>
                </a:lnSpc>
                <a:spcBef>
                  <a:spcPct val="0"/>
                </a:spcBef>
              </a:pPr>
              <a:r>
                <a:rPr lang="en-US" sz="2743">
                  <a:solidFill>
                    <a:srgbClr val="333333"/>
                  </a:solidFill>
                  <a:latin typeface="Mali"/>
                  <a:ea typeface="Mali"/>
                  <a:cs typeface="Mali"/>
                  <a:sym typeface="Mali"/>
                </a:rPr>
                <a:t>The</a:t>
              </a:r>
              <a:r>
                <a:rPr lang="en-US" sz="2743">
                  <a:solidFill>
                    <a:srgbClr val="333333"/>
                  </a:solidFill>
                  <a:latin typeface="Mali"/>
                  <a:ea typeface="Mali"/>
                  <a:cs typeface="Mali"/>
                  <a:sym typeface="Mali"/>
                </a:rPr>
                <a:t> final evaluation</a:t>
              </a:r>
            </a:p>
            <a:p>
              <a:pPr algn="ctr">
                <a:lnSpc>
                  <a:spcPts val="3840"/>
                </a:lnSpc>
                <a:spcBef>
                  <a:spcPct val="0"/>
                </a:spcBef>
              </a:pPr>
              <a:r>
                <a:rPr lang="en-US" sz="2743">
                  <a:solidFill>
                    <a:srgbClr val="333333"/>
                  </a:solidFill>
                  <a:latin typeface="Mali"/>
                  <a:ea typeface="Mali"/>
                  <a:cs typeface="Mali"/>
                  <a:sym typeface="Mali"/>
                </a:rPr>
                <a:t> on unseen data</a:t>
              </a:r>
            </a:p>
            <a:p>
              <a:pPr algn="ctr">
                <a:lnSpc>
                  <a:spcPts val="3840"/>
                </a:lnSpc>
                <a:spcBef>
                  <a:spcPct val="0"/>
                </a:spcBef>
              </a:pPr>
              <a:r>
                <a:rPr lang="en-US" sz="2743">
                  <a:solidFill>
                    <a:srgbClr val="333333"/>
                  </a:solidFill>
                  <a:latin typeface="Mali"/>
                  <a:ea typeface="Mali"/>
                  <a:cs typeface="Mali"/>
                  <a:sym typeface="Mali"/>
                </a:rPr>
                <a:t> yielded a solid</a:t>
              </a:r>
            </a:p>
            <a:p>
              <a:pPr algn="ctr">
                <a:lnSpc>
                  <a:spcPts val="3980"/>
                </a:lnSpc>
                <a:spcBef>
                  <a:spcPct val="0"/>
                </a:spcBef>
              </a:pPr>
              <a:r>
                <a:rPr lang="en-US" sz="2843">
                  <a:solidFill>
                    <a:srgbClr val="333333"/>
                  </a:solidFill>
                  <a:latin typeface="Mali"/>
                  <a:ea typeface="Mali"/>
                  <a:cs typeface="Mali"/>
                  <a:sym typeface="Mali"/>
                </a:rPr>
                <a:t> 94.16% accuracy.</a:t>
              </a:r>
            </a:p>
          </p:txBody>
        </p:sp>
        <p:grpSp>
          <p:nvGrpSpPr>
            <p:cNvPr name="Group 8" id="8"/>
            <p:cNvGrpSpPr/>
            <p:nvPr/>
          </p:nvGrpSpPr>
          <p:grpSpPr>
            <a:xfrm rot="0">
              <a:off x="1625004" y="0"/>
              <a:ext cx="5171686" cy="995036"/>
              <a:chOff x="0" y="0"/>
              <a:chExt cx="3648477" cy="701969"/>
            </a:xfrm>
          </p:grpSpPr>
          <p:sp>
            <p:nvSpPr>
              <p:cNvPr name="Freeform 9" id="9"/>
              <p:cNvSpPr/>
              <p:nvPr/>
            </p:nvSpPr>
            <p:spPr>
              <a:xfrm flipH="false" flipV="false" rot="0">
                <a:off x="0" y="0"/>
                <a:ext cx="3648477" cy="701969"/>
              </a:xfrm>
              <a:custGeom>
                <a:avLst/>
                <a:gdLst/>
                <a:ahLst/>
                <a:cxnLst/>
                <a:rect r="r" b="b" t="t" l="l"/>
                <a:pathLst>
                  <a:path h="701969" w="3648477">
                    <a:moveTo>
                      <a:pt x="28293" y="0"/>
                    </a:moveTo>
                    <a:lnTo>
                      <a:pt x="3620184" y="0"/>
                    </a:lnTo>
                    <a:cubicBezTo>
                      <a:pt x="3635810" y="0"/>
                      <a:pt x="3648477" y="12667"/>
                      <a:pt x="3648477" y="28293"/>
                    </a:cubicBezTo>
                    <a:lnTo>
                      <a:pt x="3648477" y="673677"/>
                    </a:lnTo>
                    <a:cubicBezTo>
                      <a:pt x="3648477" y="689302"/>
                      <a:pt x="3635810" y="701969"/>
                      <a:pt x="3620184" y="701969"/>
                    </a:cubicBezTo>
                    <a:lnTo>
                      <a:pt x="28293" y="701969"/>
                    </a:lnTo>
                    <a:cubicBezTo>
                      <a:pt x="12667" y="701969"/>
                      <a:pt x="0" y="689302"/>
                      <a:pt x="0" y="673677"/>
                    </a:cubicBezTo>
                    <a:lnTo>
                      <a:pt x="0" y="28293"/>
                    </a:lnTo>
                    <a:cubicBezTo>
                      <a:pt x="0" y="12667"/>
                      <a:pt x="12667" y="0"/>
                      <a:pt x="28293" y="0"/>
                    </a:cubicBezTo>
                    <a:close/>
                  </a:path>
                </a:pathLst>
              </a:custGeom>
              <a:solidFill>
                <a:srgbClr val="333333"/>
              </a:solidFill>
              <a:ln cap="sq">
                <a:noFill/>
                <a:prstDash val="solid"/>
                <a:miter/>
              </a:ln>
            </p:spPr>
          </p:sp>
          <p:sp>
            <p:nvSpPr>
              <p:cNvPr name="TextBox 10" id="10"/>
              <p:cNvSpPr txBox="true"/>
              <p:nvPr/>
            </p:nvSpPr>
            <p:spPr>
              <a:xfrm>
                <a:off x="0" y="-47625"/>
                <a:ext cx="3648477" cy="749594"/>
              </a:xfrm>
              <a:prstGeom prst="rect">
                <a:avLst/>
              </a:prstGeom>
            </p:spPr>
            <p:txBody>
              <a:bodyPr anchor="ctr" rtlCol="false" tIns="0" lIns="0" bIns="0" rIns="0"/>
              <a:lstStyle/>
              <a:p>
                <a:pPr algn="ctr" marL="0" indent="0" lvl="0">
                  <a:lnSpc>
                    <a:spcPts val="3570"/>
                  </a:lnSpc>
                  <a:spcBef>
                    <a:spcPct val="0"/>
                  </a:spcBef>
                </a:pPr>
                <a:r>
                  <a:rPr lang="en-US" sz="2550">
                    <a:solidFill>
                      <a:srgbClr val="FBFCFC"/>
                    </a:solidFill>
                    <a:latin typeface="Mali"/>
                    <a:ea typeface="Mali"/>
                    <a:cs typeface="Mali"/>
                    <a:sym typeface="Mali"/>
                  </a:rPr>
                  <a:t>Our mod</a:t>
                </a:r>
                <a:r>
                  <a:rPr lang="en-US" sz="2550" strike="noStrike" u="none">
                    <a:solidFill>
                      <a:srgbClr val="FBFCFC"/>
                    </a:solidFill>
                    <a:latin typeface="Mali"/>
                    <a:ea typeface="Mali"/>
                    <a:cs typeface="Mali"/>
                    <a:sym typeface="Mali"/>
                  </a:rPr>
                  <a:t>el</a:t>
                </a:r>
              </a:p>
            </p:txBody>
          </p:sp>
        </p:grpSp>
      </p:grpSp>
      <p:grpSp>
        <p:nvGrpSpPr>
          <p:cNvPr name="Group 11" id="11"/>
          <p:cNvGrpSpPr/>
          <p:nvPr/>
        </p:nvGrpSpPr>
        <p:grpSpPr>
          <a:xfrm rot="0">
            <a:off x="7627669" y="6063750"/>
            <a:ext cx="5962500" cy="3968891"/>
            <a:chOff x="0" y="0"/>
            <a:chExt cx="7950000" cy="5291855"/>
          </a:xfrm>
        </p:grpSpPr>
        <p:sp>
          <p:nvSpPr>
            <p:cNvPr name="Freeform 12" id="12"/>
            <p:cNvSpPr/>
            <p:nvPr/>
          </p:nvSpPr>
          <p:spPr>
            <a:xfrm flipH="false" flipV="false" rot="-5400000">
              <a:off x="1451221" y="-900732"/>
              <a:ext cx="5047558" cy="7337615"/>
            </a:xfrm>
            <a:custGeom>
              <a:avLst/>
              <a:gdLst/>
              <a:ahLst/>
              <a:cxnLst/>
              <a:rect r="r" b="b" t="t" l="l"/>
              <a:pathLst>
                <a:path h="7337615" w="5047558">
                  <a:moveTo>
                    <a:pt x="0" y="0"/>
                  </a:moveTo>
                  <a:lnTo>
                    <a:pt x="5047558" y="0"/>
                  </a:lnTo>
                  <a:lnTo>
                    <a:pt x="5047558" y="7337615"/>
                  </a:lnTo>
                  <a:lnTo>
                    <a:pt x="0" y="7337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0" y="1412728"/>
              <a:ext cx="7950000" cy="2456823"/>
            </a:xfrm>
            <a:prstGeom prst="rect">
              <a:avLst/>
            </a:prstGeom>
          </p:spPr>
          <p:txBody>
            <a:bodyPr anchor="t" rtlCol="false" tIns="0" lIns="0" bIns="0" rIns="0">
              <a:spAutoFit/>
            </a:bodyPr>
            <a:lstStyle/>
            <a:p>
              <a:pPr algn="ctr">
                <a:lnSpc>
                  <a:spcPts val="3700"/>
                </a:lnSpc>
                <a:spcBef>
                  <a:spcPct val="0"/>
                </a:spcBef>
              </a:pPr>
              <a:r>
                <a:rPr lang="en-US" sz="2643">
                  <a:solidFill>
                    <a:srgbClr val="333333"/>
                  </a:solidFill>
                  <a:latin typeface="Mali"/>
                  <a:ea typeface="Mali"/>
                  <a:cs typeface="Mali"/>
                  <a:sym typeface="Mali"/>
                </a:rPr>
                <a:t>T</a:t>
              </a:r>
              <a:r>
                <a:rPr lang="en-US" sz="2643">
                  <a:solidFill>
                    <a:srgbClr val="333333"/>
                  </a:solidFill>
                  <a:latin typeface="Mali"/>
                  <a:ea typeface="Mali"/>
                  <a:cs typeface="Mali"/>
                  <a:sym typeface="Mali"/>
                </a:rPr>
                <a:t>he paper’s final</a:t>
              </a:r>
            </a:p>
            <a:p>
              <a:pPr algn="ctr">
                <a:lnSpc>
                  <a:spcPts val="3700"/>
                </a:lnSpc>
                <a:spcBef>
                  <a:spcPct val="0"/>
                </a:spcBef>
              </a:pPr>
              <a:r>
                <a:rPr lang="en-US" sz="2643">
                  <a:solidFill>
                    <a:srgbClr val="333333"/>
                  </a:solidFill>
                  <a:latin typeface="Mali"/>
                  <a:ea typeface="Mali"/>
                  <a:cs typeface="Mali"/>
                  <a:sym typeface="Mali"/>
                </a:rPr>
                <a:t> benchmark for </a:t>
              </a:r>
            </a:p>
            <a:p>
              <a:pPr algn="ctr">
                <a:lnSpc>
                  <a:spcPts val="3700"/>
                </a:lnSpc>
                <a:spcBef>
                  <a:spcPct val="0"/>
                </a:spcBef>
              </a:pPr>
              <a:r>
                <a:rPr lang="en-US" sz="2643">
                  <a:solidFill>
                    <a:srgbClr val="333333"/>
                  </a:solidFill>
                  <a:latin typeface="Mali"/>
                  <a:ea typeface="Mali"/>
                  <a:cs typeface="Mali"/>
                  <a:sym typeface="Mali"/>
                </a:rPr>
                <a:t>their CNN model </a:t>
              </a:r>
            </a:p>
            <a:p>
              <a:pPr algn="ctr">
                <a:lnSpc>
                  <a:spcPts val="3700"/>
                </a:lnSpc>
                <a:spcBef>
                  <a:spcPct val="0"/>
                </a:spcBef>
              </a:pPr>
              <a:r>
                <a:rPr lang="en-US" sz="2643">
                  <a:solidFill>
                    <a:srgbClr val="333333"/>
                  </a:solidFill>
                  <a:latin typeface="Mali"/>
                  <a:ea typeface="Mali"/>
                  <a:cs typeface="Mali"/>
                  <a:sym typeface="Mali"/>
                </a:rPr>
                <a:t>was 97.5%.</a:t>
              </a:r>
            </a:p>
          </p:txBody>
        </p:sp>
        <p:grpSp>
          <p:nvGrpSpPr>
            <p:cNvPr name="Group 14" id="14"/>
            <p:cNvGrpSpPr/>
            <p:nvPr/>
          </p:nvGrpSpPr>
          <p:grpSpPr>
            <a:xfrm rot="0">
              <a:off x="1389157" y="0"/>
              <a:ext cx="5171686" cy="995036"/>
              <a:chOff x="0" y="0"/>
              <a:chExt cx="3648477" cy="701969"/>
            </a:xfrm>
          </p:grpSpPr>
          <p:sp>
            <p:nvSpPr>
              <p:cNvPr name="Freeform 15" id="15"/>
              <p:cNvSpPr/>
              <p:nvPr/>
            </p:nvSpPr>
            <p:spPr>
              <a:xfrm flipH="false" flipV="false" rot="0">
                <a:off x="0" y="0"/>
                <a:ext cx="3648477" cy="701969"/>
              </a:xfrm>
              <a:custGeom>
                <a:avLst/>
                <a:gdLst/>
                <a:ahLst/>
                <a:cxnLst/>
                <a:rect r="r" b="b" t="t" l="l"/>
                <a:pathLst>
                  <a:path h="701969" w="3648477">
                    <a:moveTo>
                      <a:pt x="28293" y="0"/>
                    </a:moveTo>
                    <a:lnTo>
                      <a:pt x="3620184" y="0"/>
                    </a:lnTo>
                    <a:cubicBezTo>
                      <a:pt x="3635810" y="0"/>
                      <a:pt x="3648477" y="12667"/>
                      <a:pt x="3648477" y="28293"/>
                    </a:cubicBezTo>
                    <a:lnTo>
                      <a:pt x="3648477" y="673677"/>
                    </a:lnTo>
                    <a:cubicBezTo>
                      <a:pt x="3648477" y="689302"/>
                      <a:pt x="3635810" y="701969"/>
                      <a:pt x="3620184" y="701969"/>
                    </a:cubicBezTo>
                    <a:lnTo>
                      <a:pt x="28293" y="701969"/>
                    </a:lnTo>
                    <a:cubicBezTo>
                      <a:pt x="12667" y="701969"/>
                      <a:pt x="0" y="689302"/>
                      <a:pt x="0" y="673677"/>
                    </a:cubicBezTo>
                    <a:lnTo>
                      <a:pt x="0" y="28293"/>
                    </a:lnTo>
                    <a:cubicBezTo>
                      <a:pt x="0" y="12667"/>
                      <a:pt x="12667" y="0"/>
                      <a:pt x="28293" y="0"/>
                    </a:cubicBezTo>
                    <a:close/>
                  </a:path>
                </a:pathLst>
              </a:custGeom>
              <a:solidFill>
                <a:srgbClr val="333333"/>
              </a:solidFill>
              <a:ln cap="sq">
                <a:noFill/>
                <a:prstDash val="solid"/>
                <a:miter/>
              </a:ln>
            </p:spPr>
          </p:sp>
          <p:sp>
            <p:nvSpPr>
              <p:cNvPr name="TextBox 16" id="16"/>
              <p:cNvSpPr txBox="true"/>
              <p:nvPr/>
            </p:nvSpPr>
            <p:spPr>
              <a:xfrm>
                <a:off x="0" y="-47625"/>
                <a:ext cx="3648477" cy="749594"/>
              </a:xfrm>
              <a:prstGeom prst="rect">
                <a:avLst/>
              </a:prstGeom>
            </p:spPr>
            <p:txBody>
              <a:bodyPr anchor="ctr" rtlCol="false" tIns="0" lIns="0" bIns="0" rIns="0"/>
              <a:lstStyle/>
              <a:p>
                <a:pPr algn="ctr" marL="0" indent="0" lvl="0">
                  <a:lnSpc>
                    <a:spcPts val="3570"/>
                  </a:lnSpc>
                  <a:spcBef>
                    <a:spcPct val="0"/>
                  </a:spcBef>
                </a:pPr>
                <a:r>
                  <a:rPr lang="en-US" sz="2550">
                    <a:solidFill>
                      <a:srgbClr val="FBFCFC"/>
                    </a:solidFill>
                    <a:latin typeface="Mali"/>
                    <a:ea typeface="Mali"/>
                    <a:cs typeface="Mali"/>
                    <a:sym typeface="Mali"/>
                  </a:rPr>
                  <a:t> Paper R</a:t>
                </a:r>
                <a:r>
                  <a:rPr lang="en-US" sz="2550" strike="noStrike" u="none">
                    <a:solidFill>
                      <a:srgbClr val="FBFCFC"/>
                    </a:solidFill>
                    <a:latin typeface="Mali"/>
                    <a:ea typeface="Mali"/>
                    <a:cs typeface="Mali"/>
                    <a:sym typeface="Mali"/>
                  </a:rPr>
                  <a:t>esults</a:t>
                </a:r>
              </a:p>
            </p:txBody>
          </p:sp>
        </p:grpSp>
      </p:grpSp>
      <p:sp>
        <p:nvSpPr>
          <p:cNvPr name="Freeform 17" id="17"/>
          <p:cNvSpPr/>
          <p:nvPr/>
        </p:nvSpPr>
        <p:spPr>
          <a:xfrm flipH="false" flipV="false" rot="0">
            <a:off x="7200316" y="2636533"/>
            <a:ext cx="11087684" cy="2673733"/>
          </a:xfrm>
          <a:custGeom>
            <a:avLst/>
            <a:gdLst/>
            <a:ahLst/>
            <a:cxnLst/>
            <a:rect r="r" b="b" t="t" l="l"/>
            <a:pathLst>
              <a:path h="2673733" w="11087684">
                <a:moveTo>
                  <a:pt x="0" y="0"/>
                </a:moveTo>
                <a:lnTo>
                  <a:pt x="11087684" y="0"/>
                </a:lnTo>
                <a:lnTo>
                  <a:pt x="11087684" y="2673733"/>
                </a:lnTo>
                <a:lnTo>
                  <a:pt x="0" y="2673733"/>
                </a:lnTo>
                <a:lnTo>
                  <a:pt x="0" y="0"/>
                </a:lnTo>
                <a:close/>
              </a:path>
            </a:pathLst>
          </a:custGeom>
          <a:blipFill>
            <a:blip r:embed="rId4"/>
            <a:stretch>
              <a:fillRect l="0" t="0" r="0" b="0"/>
            </a:stretch>
          </a:blipFill>
        </p:spPr>
      </p:sp>
      <p:sp>
        <p:nvSpPr>
          <p:cNvPr name="TextBox 18" id="18"/>
          <p:cNvSpPr txBox="true"/>
          <p:nvPr/>
        </p:nvSpPr>
        <p:spPr>
          <a:xfrm rot="0">
            <a:off x="3449376" y="-138472"/>
            <a:ext cx="10804198" cy="1667593"/>
          </a:xfrm>
          <a:prstGeom prst="rect">
            <a:avLst/>
          </a:prstGeom>
        </p:spPr>
        <p:txBody>
          <a:bodyPr anchor="t" rtlCol="false" tIns="0" lIns="0" bIns="0" rIns="0">
            <a:spAutoFit/>
          </a:bodyPr>
          <a:lstStyle/>
          <a:p>
            <a:pPr algn="ctr" marL="0" indent="0" lvl="0">
              <a:lnSpc>
                <a:spcPts val="13610"/>
              </a:lnSpc>
              <a:spcBef>
                <a:spcPct val="0"/>
              </a:spcBef>
            </a:pPr>
            <a:r>
              <a:rPr lang="en-US" sz="9721" strike="noStrike" u="none">
                <a:solidFill>
                  <a:srgbClr val="333333"/>
                </a:solidFill>
                <a:latin typeface="Glass Antiqua"/>
                <a:ea typeface="Glass Antiqua"/>
                <a:cs typeface="Glass Antiqua"/>
                <a:sym typeface="Glass Antiqua"/>
              </a:rPr>
              <a:t>Relevant Result</a:t>
            </a:r>
            <a:r>
              <a:rPr lang="en-US" sz="9721" strike="noStrike" u="none">
                <a:solidFill>
                  <a:srgbClr val="333333"/>
                </a:solidFill>
                <a:latin typeface="Glass Antiqua"/>
                <a:ea typeface="Glass Antiqua"/>
                <a:cs typeface="Glass Antiqua"/>
                <a:sym typeface="Glass Antiqua"/>
              </a:rPr>
              <a: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417531" y="684234"/>
            <a:ext cx="6547695" cy="9325357"/>
          </a:xfrm>
          <a:custGeom>
            <a:avLst/>
            <a:gdLst/>
            <a:ahLst/>
            <a:cxnLst/>
            <a:rect r="r" b="b" t="t" l="l"/>
            <a:pathLst>
              <a:path h="9325357" w="6547695">
                <a:moveTo>
                  <a:pt x="0" y="0"/>
                </a:moveTo>
                <a:lnTo>
                  <a:pt x="6547695" y="0"/>
                </a:lnTo>
                <a:lnTo>
                  <a:pt x="6547695" y="9325357"/>
                </a:lnTo>
                <a:lnTo>
                  <a:pt x="0" y="93253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852136" y="5050453"/>
            <a:ext cx="7678486" cy="1410738"/>
          </a:xfrm>
          <a:prstGeom prst="rect">
            <a:avLst/>
          </a:prstGeom>
        </p:spPr>
        <p:txBody>
          <a:bodyPr anchor="t" rtlCol="false" tIns="0" lIns="0" bIns="0" rIns="0">
            <a:spAutoFit/>
          </a:bodyPr>
          <a:lstStyle/>
          <a:p>
            <a:pPr algn="ctr" marL="0" indent="0" lvl="0">
              <a:lnSpc>
                <a:spcPts val="10882"/>
              </a:lnSpc>
            </a:pPr>
            <a:r>
              <a:rPr lang="en-US" sz="9803">
                <a:solidFill>
                  <a:srgbClr val="333333"/>
                </a:solidFill>
                <a:latin typeface="Glass Antiqua"/>
                <a:ea typeface="Glass Antiqua"/>
                <a:cs typeface="Glass Antiqua"/>
                <a:sym typeface="Glass Antiqua"/>
              </a:rPr>
              <a:t>Thank You</a:t>
            </a:r>
          </a:p>
        </p:txBody>
      </p:sp>
      <p:sp>
        <p:nvSpPr>
          <p:cNvPr name="Freeform 4" id="4"/>
          <p:cNvSpPr/>
          <p:nvPr/>
        </p:nvSpPr>
        <p:spPr>
          <a:xfrm flipH="false" flipV="false" rot="0">
            <a:off x="4078401" y="2956262"/>
            <a:ext cx="746330" cy="689337"/>
          </a:xfrm>
          <a:custGeom>
            <a:avLst/>
            <a:gdLst/>
            <a:ahLst/>
            <a:cxnLst/>
            <a:rect r="r" b="b" t="t" l="l"/>
            <a:pathLst>
              <a:path h="689337" w="746330">
                <a:moveTo>
                  <a:pt x="0" y="0"/>
                </a:moveTo>
                <a:lnTo>
                  <a:pt x="746329" y="0"/>
                </a:lnTo>
                <a:lnTo>
                  <a:pt x="746329" y="689337"/>
                </a:lnTo>
                <a:lnTo>
                  <a:pt x="0" y="6893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008845" y="3199149"/>
            <a:ext cx="2685884" cy="355962"/>
          </a:xfrm>
          <a:prstGeom prst="rect">
            <a:avLst/>
          </a:prstGeom>
        </p:spPr>
        <p:txBody>
          <a:bodyPr anchor="t" rtlCol="false" tIns="0" lIns="0" bIns="0" rIns="0">
            <a:spAutoFit/>
          </a:bodyPr>
          <a:lstStyle/>
          <a:p>
            <a:pPr algn="l" marL="0" indent="0" lvl="0">
              <a:lnSpc>
                <a:spcPts val="2955"/>
              </a:lnSpc>
              <a:spcBef>
                <a:spcPct val="0"/>
              </a:spcBef>
            </a:pPr>
            <a:r>
              <a:rPr lang="en-US" sz="2110">
                <a:solidFill>
                  <a:srgbClr val="333333"/>
                </a:solidFill>
                <a:latin typeface="Mali"/>
                <a:ea typeface="Mali"/>
                <a:cs typeface="Mali"/>
                <a:sym typeface="Mali"/>
              </a:rPr>
              <a:t>Helwan University </a:t>
            </a:r>
          </a:p>
        </p:txBody>
      </p:sp>
      <p:sp>
        <p:nvSpPr>
          <p:cNvPr name="Freeform 6" id="6"/>
          <p:cNvSpPr/>
          <p:nvPr/>
        </p:nvSpPr>
        <p:spPr>
          <a:xfrm flipH="false" flipV="false" rot="0">
            <a:off x="10977390" y="318132"/>
            <a:ext cx="6945685" cy="10425044"/>
          </a:xfrm>
          <a:custGeom>
            <a:avLst/>
            <a:gdLst/>
            <a:ahLst/>
            <a:cxnLst/>
            <a:rect r="r" b="b" t="t" l="l"/>
            <a:pathLst>
              <a:path h="10425044" w="6945685">
                <a:moveTo>
                  <a:pt x="0" y="0"/>
                </a:moveTo>
                <a:lnTo>
                  <a:pt x="6945685" y="0"/>
                </a:lnTo>
                <a:lnTo>
                  <a:pt x="6945685" y="10425043"/>
                </a:lnTo>
                <a:lnTo>
                  <a:pt x="0" y="10425043"/>
                </a:lnTo>
                <a:lnTo>
                  <a:pt x="0" y="0"/>
                </a:lnTo>
                <a:close/>
              </a:path>
            </a:pathLst>
          </a:custGeom>
          <a:blipFill>
            <a:blip r:embed="rId6"/>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Freeform 2" id="2"/>
          <p:cNvSpPr/>
          <p:nvPr/>
        </p:nvSpPr>
        <p:spPr>
          <a:xfrm flipH="false" flipV="false" rot="0">
            <a:off x="11297481" y="4063186"/>
            <a:ext cx="2887832" cy="1924018"/>
          </a:xfrm>
          <a:custGeom>
            <a:avLst/>
            <a:gdLst/>
            <a:ahLst/>
            <a:cxnLst/>
            <a:rect r="r" b="b" t="t" l="l"/>
            <a:pathLst>
              <a:path h="1924018" w="2887832">
                <a:moveTo>
                  <a:pt x="0" y="0"/>
                </a:moveTo>
                <a:lnTo>
                  <a:pt x="2887832" y="0"/>
                </a:lnTo>
                <a:lnTo>
                  <a:pt x="2887832" y="1924018"/>
                </a:lnTo>
                <a:lnTo>
                  <a:pt x="0" y="1924018"/>
                </a:lnTo>
                <a:lnTo>
                  <a:pt x="0" y="0"/>
                </a:lnTo>
                <a:close/>
              </a:path>
            </a:pathLst>
          </a:custGeom>
          <a:blipFill>
            <a:blip r:embed="rId2"/>
            <a:stretch>
              <a:fillRect l="0" t="0" r="0" b="0"/>
            </a:stretch>
          </a:blipFill>
        </p:spPr>
      </p:sp>
      <p:sp>
        <p:nvSpPr>
          <p:cNvPr name="Freeform 3" id="3"/>
          <p:cNvSpPr/>
          <p:nvPr/>
        </p:nvSpPr>
        <p:spPr>
          <a:xfrm flipH="false" flipV="false" rot="0">
            <a:off x="8682584" y="3538365"/>
            <a:ext cx="2053030" cy="2480720"/>
          </a:xfrm>
          <a:custGeom>
            <a:avLst/>
            <a:gdLst/>
            <a:ahLst/>
            <a:cxnLst/>
            <a:rect r="r" b="b" t="t" l="l"/>
            <a:pathLst>
              <a:path h="2480720" w="2053030">
                <a:moveTo>
                  <a:pt x="0" y="0"/>
                </a:moveTo>
                <a:lnTo>
                  <a:pt x="2053029" y="0"/>
                </a:lnTo>
                <a:lnTo>
                  <a:pt x="2053029" y="2480720"/>
                </a:lnTo>
                <a:lnTo>
                  <a:pt x="0" y="2480720"/>
                </a:lnTo>
                <a:lnTo>
                  <a:pt x="0" y="0"/>
                </a:lnTo>
                <a:close/>
              </a:path>
            </a:pathLst>
          </a:custGeom>
          <a:blipFill>
            <a:blip r:embed="rId3"/>
            <a:stretch>
              <a:fillRect l="0" t="0" r="0" b="-24216"/>
            </a:stretch>
          </a:blipFill>
        </p:spPr>
      </p:sp>
      <p:sp>
        <p:nvSpPr>
          <p:cNvPr name="Freeform 4" id="4"/>
          <p:cNvSpPr/>
          <p:nvPr/>
        </p:nvSpPr>
        <p:spPr>
          <a:xfrm flipH="false" flipV="false" rot="0">
            <a:off x="11345403" y="5873076"/>
            <a:ext cx="2331602" cy="2594847"/>
          </a:xfrm>
          <a:custGeom>
            <a:avLst/>
            <a:gdLst/>
            <a:ahLst/>
            <a:cxnLst/>
            <a:rect r="r" b="b" t="t" l="l"/>
            <a:pathLst>
              <a:path h="2594847" w="2331602">
                <a:moveTo>
                  <a:pt x="0" y="0"/>
                </a:moveTo>
                <a:lnTo>
                  <a:pt x="2331602" y="0"/>
                </a:lnTo>
                <a:lnTo>
                  <a:pt x="2331602" y="2594847"/>
                </a:lnTo>
                <a:lnTo>
                  <a:pt x="0" y="2594847"/>
                </a:lnTo>
                <a:lnTo>
                  <a:pt x="0" y="0"/>
                </a:lnTo>
                <a:close/>
              </a:path>
            </a:pathLst>
          </a:custGeom>
          <a:blipFill>
            <a:blip r:embed="rId4"/>
            <a:stretch>
              <a:fillRect l="0" t="0" r="0" b="-34866"/>
            </a:stretch>
          </a:blipFill>
        </p:spPr>
      </p:sp>
      <p:sp>
        <p:nvSpPr>
          <p:cNvPr name="Freeform 5" id="5"/>
          <p:cNvSpPr/>
          <p:nvPr/>
        </p:nvSpPr>
        <p:spPr>
          <a:xfrm flipH="false" flipV="false" rot="0">
            <a:off x="8849218" y="5734243"/>
            <a:ext cx="2053030" cy="2976992"/>
          </a:xfrm>
          <a:custGeom>
            <a:avLst/>
            <a:gdLst/>
            <a:ahLst/>
            <a:cxnLst/>
            <a:rect r="r" b="b" t="t" l="l"/>
            <a:pathLst>
              <a:path h="2976992" w="2053030">
                <a:moveTo>
                  <a:pt x="0" y="0"/>
                </a:moveTo>
                <a:lnTo>
                  <a:pt x="2053029" y="0"/>
                </a:lnTo>
                <a:lnTo>
                  <a:pt x="2053029" y="2976992"/>
                </a:lnTo>
                <a:lnTo>
                  <a:pt x="0" y="2976992"/>
                </a:lnTo>
                <a:lnTo>
                  <a:pt x="0" y="0"/>
                </a:lnTo>
                <a:close/>
              </a:path>
            </a:pathLst>
          </a:custGeom>
          <a:blipFill>
            <a:blip r:embed="rId5"/>
            <a:stretch>
              <a:fillRect l="-423" t="-4386" r="-423" b="0"/>
            </a:stretch>
          </a:blipFill>
        </p:spPr>
      </p:sp>
      <p:sp>
        <p:nvSpPr>
          <p:cNvPr name="Freeform 6" id="6"/>
          <p:cNvSpPr/>
          <p:nvPr/>
        </p:nvSpPr>
        <p:spPr>
          <a:xfrm flipH="false" flipV="false" rot="0">
            <a:off x="6510940" y="3366823"/>
            <a:ext cx="2105732" cy="3160573"/>
          </a:xfrm>
          <a:custGeom>
            <a:avLst/>
            <a:gdLst/>
            <a:ahLst/>
            <a:cxnLst/>
            <a:rect r="r" b="b" t="t" l="l"/>
            <a:pathLst>
              <a:path h="3160573" w="2105732">
                <a:moveTo>
                  <a:pt x="0" y="0"/>
                </a:moveTo>
                <a:lnTo>
                  <a:pt x="2105732" y="0"/>
                </a:lnTo>
                <a:lnTo>
                  <a:pt x="2105732" y="3160573"/>
                </a:lnTo>
                <a:lnTo>
                  <a:pt x="0" y="3160573"/>
                </a:lnTo>
                <a:lnTo>
                  <a:pt x="0" y="0"/>
                </a:lnTo>
                <a:close/>
              </a:path>
            </a:pathLst>
          </a:custGeom>
          <a:blipFill>
            <a:blip r:embed="rId6"/>
            <a:stretch>
              <a:fillRect l="0" t="0" r="0" b="0"/>
            </a:stretch>
          </a:blipFill>
        </p:spPr>
      </p:sp>
      <p:sp>
        <p:nvSpPr>
          <p:cNvPr name="Freeform 7" id="7"/>
          <p:cNvSpPr/>
          <p:nvPr/>
        </p:nvSpPr>
        <p:spPr>
          <a:xfrm flipH="false" flipV="false" rot="0">
            <a:off x="4102687" y="3538365"/>
            <a:ext cx="2296007" cy="2431326"/>
          </a:xfrm>
          <a:custGeom>
            <a:avLst/>
            <a:gdLst/>
            <a:ahLst/>
            <a:cxnLst/>
            <a:rect r="r" b="b" t="t" l="l"/>
            <a:pathLst>
              <a:path h="2431326" w="2296007">
                <a:moveTo>
                  <a:pt x="0" y="0"/>
                </a:moveTo>
                <a:lnTo>
                  <a:pt x="2296007" y="0"/>
                </a:lnTo>
                <a:lnTo>
                  <a:pt x="2296007" y="2431326"/>
                </a:lnTo>
                <a:lnTo>
                  <a:pt x="0" y="2431326"/>
                </a:lnTo>
                <a:lnTo>
                  <a:pt x="0" y="0"/>
                </a:lnTo>
                <a:close/>
              </a:path>
            </a:pathLst>
          </a:custGeom>
          <a:blipFill>
            <a:blip r:embed="rId7"/>
            <a:stretch>
              <a:fillRect l="0" t="0" r="0" b="-41740"/>
            </a:stretch>
          </a:blipFill>
        </p:spPr>
      </p:sp>
      <p:sp>
        <p:nvSpPr>
          <p:cNvPr name="Freeform 8" id="8"/>
          <p:cNvSpPr/>
          <p:nvPr/>
        </p:nvSpPr>
        <p:spPr>
          <a:xfrm flipH="false" flipV="false" rot="0">
            <a:off x="6398694" y="5734243"/>
            <a:ext cx="2053030" cy="3081470"/>
          </a:xfrm>
          <a:custGeom>
            <a:avLst/>
            <a:gdLst/>
            <a:ahLst/>
            <a:cxnLst/>
            <a:rect r="r" b="b" t="t" l="l"/>
            <a:pathLst>
              <a:path h="3081470" w="2053030">
                <a:moveTo>
                  <a:pt x="0" y="0"/>
                </a:moveTo>
                <a:lnTo>
                  <a:pt x="2053030" y="0"/>
                </a:lnTo>
                <a:lnTo>
                  <a:pt x="2053030" y="3081470"/>
                </a:lnTo>
                <a:lnTo>
                  <a:pt x="0" y="3081470"/>
                </a:lnTo>
                <a:lnTo>
                  <a:pt x="0" y="0"/>
                </a:lnTo>
                <a:close/>
              </a:path>
            </a:pathLst>
          </a:custGeom>
          <a:blipFill>
            <a:blip r:embed="rId8"/>
            <a:stretch>
              <a:fillRect l="0" t="0" r="0" b="0"/>
            </a:stretch>
          </a:blipFill>
        </p:spPr>
      </p:sp>
      <p:sp>
        <p:nvSpPr>
          <p:cNvPr name="Freeform 9" id="9"/>
          <p:cNvSpPr/>
          <p:nvPr/>
        </p:nvSpPr>
        <p:spPr>
          <a:xfrm flipH="false" flipV="false" rot="0">
            <a:off x="4114805" y="5873076"/>
            <a:ext cx="2053030" cy="2594847"/>
          </a:xfrm>
          <a:custGeom>
            <a:avLst/>
            <a:gdLst/>
            <a:ahLst/>
            <a:cxnLst/>
            <a:rect r="r" b="b" t="t" l="l"/>
            <a:pathLst>
              <a:path h="2594847" w="2053030">
                <a:moveTo>
                  <a:pt x="0" y="0"/>
                </a:moveTo>
                <a:lnTo>
                  <a:pt x="2053029" y="0"/>
                </a:lnTo>
                <a:lnTo>
                  <a:pt x="2053029" y="2594847"/>
                </a:lnTo>
                <a:lnTo>
                  <a:pt x="0" y="2594847"/>
                </a:lnTo>
                <a:lnTo>
                  <a:pt x="0" y="0"/>
                </a:lnTo>
                <a:close/>
              </a:path>
            </a:pathLst>
          </a:custGeom>
          <a:blipFill>
            <a:blip r:embed="rId9"/>
            <a:stretch>
              <a:fillRect l="0" t="-9376" r="0" b="-9376"/>
            </a:stretch>
          </a:blipFill>
        </p:spPr>
      </p:sp>
      <p:sp>
        <p:nvSpPr>
          <p:cNvPr name="TextBox 10" id="10"/>
          <p:cNvSpPr txBox="true"/>
          <p:nvPr/>
        </p:nvSpPr>
        <p:spPr>
          <a:xfrm rot="0">
            <a:off x="5396945" y="1906295"/>
            <a:ext cx="7494111" cy="986795"/>
          </a:xfrm>
          <a:prstGeom prst="rect">
            <a:avLst/>
          </a:prstGeom>
        </p:spPr>
        <p:txBody>
          <a:bodyPr anchor="t" rtlCol="false" tIns="0" lIns="0" bIns="0" rIns="0">
            <a:spAutoFit/>
          </a:bodyPr>
          <a:lstStyle/>
          <a:p>
            <a:pPr algn="ctr" marL="0" indent="0" lvl="0">
              <a:lnSpc>
                <a:spcPts val="7570"/>
              </a:lnSpc>
            </a:pPr>
            <a:r>
              <a:rPr lang="en-US" sz="6820">
                <a:solidFill>
                  <a:srgbClr val="333333"/>
                </a:solidFill>
                <a:latin typeface="Glass Antiqua"/>
                <a:ea typeface="Glass Antiqua"/>
                <a:cs typeface="Glass Antiqua"/>
                <a:sym typeface="Glass Antiqua"/>
              </a:rPr>
              <a:t>Resources Page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TextBox 2" id="2"/>
          <p:cNvSpPr txBox="true"/>
          <p:nvPr/>
        </p:nvSpPr>
        <p:spPr>
          <a:xfrm rot="0">
            <a:off x="4122770" y="1913789"/>
            <a:ext cx="10249954" cy="961904"/>
          </a:xfrm>
          <a:prstGeom prst="rect">
            <a:avLst/>
          </a:prstGeom>
        </p:spPr>
        <p:txBody>
          <a:bodyPr anchor="t" rtlCol="false" tIns="0" lIns="0" bIns="0" rIns="0">
            <a:spAutoFit/>
          </a:bodyPr>
          <a:lstStyle/>
          <a:p>
            <a:pPr algn="ctr" marL="0" indent="0" lvl="0">
              <a:lnSpc>
                <a:spcPts val="7388"/>
              </a:lnSpc>
            </a:pPr>
            <a:r>
              <a:rPr lang="en-US" sz="6656">
                <a:solidFill>
                  <a:srgbClr val="333333"/>
                </a:solidFill>
                <a:latin typeface="Glass Antiqua"/>
                <a:ea typeface="Glass Antiqua"/>
                <a:cs typeface="Glass Antiqua"/>
                <a:sym typeface="Glass Antiqua"/>
              </a:rPr>
              <a:t>Project Members</a:t>
            </a:r>
          </a:p>
        </p:txBody>
      </p:sp>
      <p:sp>
        <p:nvSpPr>
          <p:cNvPr name="TextBox 3" id="3"/>
          <p:cNvSpPr txBox="true"/>
          <p:nvPr/>
        </p:nvSpPr>
        <p:spPr>
          <a:xfrm rot="0">
            <a:off x="7366376" y="3061637"/>
            <a:ext cx="4226820" cy="547060"/>
          </a:xfrm>
          <a:prstGeom prst="rect">
            <a:avLst/>
          </a:prstGeom>
        </p:spPr>
        <p:txBody>
          <a:bodyPr anchor="t" rtlCol="false" tIns="0" lIns="0" bIns="0" rIns="0">
            <a:spAutoFit/>
          </a:bodyPr>
          <a:lstStyle/>
          <a:p>
            <a:pPr algn="ctr" marL="0" indent="0" lvl="0">
              <a:lnSpc>
                <a:spcPts val="4556"/>
              </a:lnSpc>
              <a:spcBef>
                <a:spcPct val="0"/>
              </a:spcBef>
            </a:pPr>
            <a:r>
              <a:rPr lang="en-US" sz="3254">
                <a:solidFill>
                  <a:srgbClr val="333333"/>
                </a:solidFill>
                <a:latin typeface="Mali"/>
                <a:ea typeface="Mali"/>
                <a:cs typeface="Mali"/>
                <a:sym typeface="Mali"/>
              </a:rPr>
              <a:t>Aya Ahmed</a:t>
            </a:r>
          </a:p>
        </p:txBody>
      </p:sp>
      <p:sp>
        <p:nvSpPr>
          <p:cNvPr name="TextBox 4" id="4"/>
          <p:cNvSpPr txBox="true"/>
          <p:nvPr/>
        </p:nvSpPr>
        <p:spPr>
          <a:xfrm rot="0">
            <a:off x="7421151" y="3799197"/>
            <a:ext cx="4172046" cy="540711"/>
          </a:xfrm>
          <a:prstGeom prst="rect">
            <a:avLst/>
          </a:prstGeom>
        </p:spPr>
        <p:txBody>
          <a:bodyPr anchor="t" rtlCol="false" tIns="0" lIns="0" bIns="0" rIns="0">
            <a:spAutoFit/>
          </a:bodyPr>
          <a:lstStyle/>
          <a:p>
            <a:pPr algn="ctr" marL="0" indent="0" lvl="0">
              <a:lnSpc>
                <a:spcPts val="4497"/>
              </a:lnSpc>
              <a:spcBef>
                <a:spcPct val="0"/>
              </a:spcBef>
            </a:pPr>
            <a:r>
              <a:rPr lang="en-US" sz="3212">
                <a:solidFill>
                  <a:srgbClr val="333333"/>
                </a:solidFill>
                <a:latin typeface="Mali"/>
                <a:ea typeface="Mali"/>
                <a:cs typeface="Mali"/>
                <a:sym typeface="Mali"/>
              </a:rPr>
              <a:t>Esraa Nasser</a:t>
            </a:r>
          </a:p>
        </p:txBody>
      </p:sp>
      <p:sp>
        <p:nvSpPr>
          <p:cNvPr name="TextBox 5" id="5"/>
          <p:cNvSpPr txBox="true"/>
          <p:nvPr/>
        </p:nvSpPr>
        <p:spPr>
          <a:xfrm rot="0">
            <a:off x="7366376" y="4520883"/>
            <a:ext cx="4185777" cy="551828"/>
          </a:xfrm>
          <a:prstGeom prst="rect">
            <a:avLst/>
          </a:prstGeom>
        </p:spPr>
        <p:txBody>
          <a:bodyPr anchor="t" rtlCol="false" tIns="0" lIns="0" bIns="0" rIns="0">
            <a:spAutoFit/>
          </a:bodyPr>
          <a:lstStyle/>
          <a:p>
            <a:pPr algn="ctr" marL="0" indent="0" lvl="0">
              <a:lnSpc>
                <a:spcPts val="4511"/>
              </a:lnSpc>
              <a:spcBef>
                <a:spcPct val="0"/>
              </a:spcBef>
            </a:pPr>
            <a:r>
              <a:rPr lang="en-US" sz="3222">
                <a:solidFill>
                  <a:srgbClr val="333333"/>
                </a:solidFill>
                <a:latin typeface="Mali"/>
                <a:ea typeface="Mali"/>
                <a:cs typeface="Mali"/>
                <a:sym typeface="Mali"/>
              </a:rPr>
              <a:t>Amina Amer</a:t>
            </a:r>
          </a:p>
        </p:txBody>
      </p:sp>
      <p:sp>
        <p:nvSpPr>
          <p:cNvPr name="Freeform 6" id="6"/>
          <p:cNvSpPr/>
          <p:nvPr/>
        </p:nvSpPr>
        <p:spPr>
          <a:xfrm flipH="false" flipV="false" rot="0">
            <a:off x="12600875" y="7018286"/>
            <a:ext cx="7428126" cy="4948989"/>
          </a:xfrm>
          <a:custGeom>
            <a:avLst/>
            <a:gdLst/>
            <a:ahLst/>
            <a:cxnLst/>
            <a:rect r="r" b="b" t="t" l="l"/>
            <a:pathLst>
              <a:path h="4948989" w="7428126">
                <a:moveTo>
                  <a:pt x="0" y="0"/>
                </a:moveTo>
                <a:lnTo>
                  <a:pt x="7428126" y="0"/>
                </a:lnTo>
                <a:lnTo>
                  <a:pt x="7428126" y="4948989"/>
                </a:lnTo>
                <a:lnTo>
                  <a:pt x="0" y="4948989"/>
                </a:lnTo>
                <a:lnTo>
                  <a:pt x="0" y="0"/>
                </a:lnTo>
                <a:close/>
              </a:path>
            </a:pathLst>
          </a:custGeom>
          <a:blipFill>
            <a:blip r:embed="rId2"/>
            <a:stretch>
              <a:fillRect l="0" t="0" r="0" b="0"/>
            </a:stretch>
          </a:blipFill>
        </p:spPr>
      </p:sp>
      <p:sp>
        <p:nvSpPr>
          <p:cNvPr name="Freeform 7" id="7"/>
          <p:cNvSpPr/>
          <p:nvPr/>
        </p:nvSpPr>
        <p:spPr>
          <a:xfrm flipH="false" flipV="false" rot="0">
            <a:off x="5440210" y="7516270"/>
            <a:ext cx="7428126" cy="4948989"/>
          </a:xfrm>
          <a:custGeom>
            <a:avLst/>
            <a:gdLst/>
            <a:ahLst/>
            <a:cxnLst/>
            <a:rect r="r" b="b" t="t" l="l"/>
            <a:pathLst>
              <a:path h="4948989" w="7428126">
                <a:moveTo>
                  <a:pt x="0" y="0"/>
                </a:moveTo>
                <a:lnTo>
                  <a:pt x="7428126" y="0"/>
                </a:lnTo>
                <a:lnTo>
                  <a:pt x="7428126" y="4948989"/>
                </a:lnTo>
                <a:lnTo>
                  <a:pt x="0" y="4948989"/>
                </a:lnTo>
                <a:lnTo>
                  <a:pt x="0" y="0"/>
                </a:lnTo>
                <a:close/>
              </a:path>
            </a:pathLst>
          </a:custGeom>
          <a:blipFill>
            <a:blip r:embed="rId2"/>
            <a:stretch>
              <a:fillRect l="0" t="0" r="0" b="0"/>
            </a:stretch>
          </a:blipFill>
        </p:spPr>
      </p:sp>
      <p:sp>
        <p:nvSpPr>
          <p:cNvPr name="Freeform 8" id="8"/>
          <p:cNvSpPr/>
          <p:nvPr/>
        </p:nvSpPr>
        <p:spPr>
          <a:xfrm flipH="false" flipV="false" rot="0">
            <a:off x="-1744888" y="7218211"/>
            <a:ext cx="7428126" cy="4948989"/>
          </a:xfrm>
          <a:custGeom>
            <a:avLst/>
            <a:gdLst/>
            <a:ahLst/>
            <a:cxnLst/>
            <a:rect r="r" b="b" t="t" l="l"/>
            <a:pathLst>
              <a:path h="4948989" w="7428126">
                <a:moveTo>
                  <a:pt x="0" y="0"/>
                </a:moveTo>
                <a:lnTo>
                  <a:pt x="7428126" y="0"/>
                </a:lnTo>
                <a:lnTo>
                  <a:pt x="7428126" y="4948989"/>
                </a:lnTo>
                <a:lnTo>
                  <a:pt x="0" y="4948989"/>
                </a:lnTo>
                <a:lnTo>
                  <a:pt x="0" y="0"/>
                </a:lnTo>
                <a:close/>
              </a:path>
            </a:pathLst>
          </a:custGeom>
          <a:blipFill>
            <a:blip r:embed="rId2"/>
            <a:stretch>
              <a:fillRect l="0" t="0" r="0" b="0"/>
            </a:stretch>
          </a:blipFill>
        </p:spPr>
      </p:sp>
      <p:sp>
        <p:nvSpPr>
          <p:cNvPr name="TextBox 9" id="9"/>
          <p:cNvSpPr txBox="true"/>
          <p:nvPr/>
        </p:nvSpPr>
        <p:spPr>
          <a:xfrm rot="0">
            <a:off x="7421151" y="5253686"/>
            <a:ext cx="4185777" cy="551828"/>
          </a:xfrm>
          <a:prstGeom prst="rect">
            <a:avLst/>
          </a:prstGeom>
        </p:spPr>
        <p:txBody>
          <a:bodyPr anchor="t" rtlCol="false" tIns="0" lIns="0" bIns="0" rIns="0">
            <a:spAutoFit/>
          </a:bodyPr>
          <a:lstStyle/>
          <a:p>
            <a:pPr algn="ctr" marL="0" indent="0" lvl="0">
              <a:lnSpc>
                <a:spcPts val="4511"/>
              </a:lnSpc>
              <a:spcBef>
                <a:spcPct val="0"/>
              </a:spcBef>
            </a:pPr>
            <a:r>
              <a:rPr lang="en-US" sz="3222">
                <a:solidFill>
                  <a:srgbClr val="333333"/>
                </a:solidFill>
                <a:latin typeface="Mali"/>
                <a:ea typeface="Mali"/>
                <a:cs typeface="Mali"/>
                <a:sym typeface="Mali"/>
              </a:rPr>
              <a:t>Habiba Mohamed </a:t>
            </a:r>
          </a:p>
        </p:txBody>
      </p:sp>
      <p:sp>
        <p:nvSpPr>
          <p:cNvPr name="TextBox 10" id="10"/>
          <p:cNvSpPr txBox="true"/>
          <p:nvPr/>
        </p:nvSpPr>
        <p:spPr>
          <a:xfrm rot="0">
            <a:off x="7421151" y="5986489"/>
            <a:ext cx="4185777" cy="551828"/>
          </a:xfrm>
          <a:prstGeom prst="rect">
            <a:avLst/>
          </a:prstGeom>
        </p:spPr>
        <p:txBody>
          <a:bodyPr anchor="t" rtlCol="false" tIns="0" lIns="0" bIns="0" rIns="0">
            <a:spAutoFit/>
          </a:bodyPr>
          <a:lstStyle/>
          <a:p>
            <a:pPr algn="ctr" marL="0" indent="0" lvl="0">
              <a:lnSpc>
                <a:spcPts val="4511"/>
              </a:lnSpc>
              <a:spcBef>
                <a:spcPct val="0"/>
              </a:spcBef>
            </a:pPr>
            <a:r>
              <a:rPr lang="en-US" sz="3222">
                <a:solidFill>
                  <a:srgbClr val="333333"/>
                </a:solidFill>
                <a:latin typeface="Mali"/>
                <a:ea typeface="Mali"/>
                <a:cs typeface="Mali"/>
                <a:sym typeface="Mali"/>
              </a:rPr>
              <a:t>Roaa Mohamed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Freeform 2" id="2"/>
          <p:cNvSpPr/>
          <p:nvPr/>
        </p:nvSpPr>
        <p:spPr>
          <a:xfrm flipH="false" flipV="false" rot="0">
            <a:off x="10147912" y="7712322"/>
            <a:ext cx="7256744" cy="4834806"/>
          </a:xfrm>
          <a:custGeom>
            <a:avLst/>
            <a:gdLst/>
            <a:ahLst/>
            <a:cxnLst/>
            <a:rect r="r" b="b" t="t" l="l"/>
            <a:pathLst>
              <a:path h="4834806" w="7256744">
                <a:moveTo>
                  <a:pt x="0" y="0"/>
                </a:moveTo>
                <a:lnTo>
                  <a:pt x="7256745" y="0"/>
                </a:lnTo>
                <a:lnTo>
                  <a:pt x="7256745" y="4834806"/>
                </a:lnTo>
                <a:lnTo>
                  <a:pt x="0" y="4834806"/>
                </a:lnTo>
                <a:lnTo>
                  <a:pt x="0" y="0"/>
                </a:lnTo>
                <a:close/>
              </a:path>
            </a:pathLst>
          </a:custGeom>
          <a:blipFill>
            <a:blip r:embed="rId2"/>
            <a:stretch>
              <a:fillRect l="0" t="0" r="0" b="0"/>
            </a:stretch>
          </a:blipFill>
        </p:spPr>
      </p:sp>
      <p:sp>
        <p:nvSpPr>
          <p:cNvPr name="Freeform 3" id="3"/>
          <p:cNvSpPr/>
          <p:nvPr/>
        </p:nvSpPr>
        <p:spPr>
          <a:xfrm flipH="false" flipV="false" rot="-10800000">
            <a:off x="10147912" y="-1559304"/>
            <a:ext cx="7256744" cy="4834806"/>
          </a:xfrm>
          <a:custGeom>
            <a:avLst/>
            <a:gdLst/>
            <a:ahLst/>
            <a:cxnLst/>
            <a:rect r="r" b="b" t="t" l="l"/>
            <a:pathLst>
              <a:path h="4834806" w="7256744">
                <a:moveTo>
                  <a:pt x="0" y="0"/>
                </a:moveTo>
                <a:lnTo>
                  <a:pt x="7256745" y="0"/>
                </a:lnTo>
                <a:lnTo>
                  <a:pt x="7256745" y="4834806"/>
                </a:lnTo>
                <a:lnTo>
                  <a:pt x="0" y="4834806"/>
                </a:lnTo>
                <a:lnTo>
                  <a:pt x="0" y="0"/>
                </a:lnTo>
                <a:close/>
              </a:path>
            </a:pathLst>
          </a:custGeom>
          <a:blipFill>
            <a:blip r:embed="rId2"/>
            <a:stretch>
              <a:fillRect l="0" t="0" r="0" b="0"/>
            </a:stretch>
          </a:blipFill>
        </p:spPr>
      </p:sp>
      <p:grpSp>
        <p:nvGrpSpPr>
          <p:cNvPr name="Group 4" id="4"/>
          <p:cNvGrpSpPr/>
          <p:nvPr/>
        </p:nvGrpSpPr>
        <p:grpSpPr>
          <a:xfrm rot="0">
            <a:off x="1609358" y="3094908"/>
            <a:ext cx="493700" cy="4515358"/>
            <a:chOff x="0" y="0"/>
            <a:chExt cx="130028" cy="1189230"/>
          </a:xfrm>
        </p:grpSpPr>
        <p:sp>
          <p:nvSpPr>
            <p:cNvPr name="Freeform 5" id="5"/>
            <p:cNvSpPr/>
            <p:nvPr/>
          </p:nvSpPr>
          <p:spPr>
            <a:xfrm flipH="false" flipV="false" rot="0">
              <a:off x="0" y="0"/>
              <a:ext cx="130028" cy="1189230"/>
            </a:xfrm>
            <a:custGeom>
              <a:avLst/>
              <a:gdLst/>
              <a:ahLst/>
              <a:cxnLst/>
              <a:rect r="r" b="b" t="t" l="l"/>
              <a:pathLst>
                <a:path h="1189230" w="130028">
                  <a:moveTo>
                    <a:pt x="65014" y="0"/>
                  </a:moveTo>
                  <a:lnTo>
                    <a:pt x="65014" y="0"/>
                  </a:lnTo>
                  <a:cubicBezTo>
                    <a:pt x="82257" y="0"/>
                    <a:pt x="98793" y="6850"/>
                    <a:pt x="110986" y="19042"/>
                  </a:cubicBezTo>
                  <a:cubicBezTo>
                    <a:pt x="123178" y="31235"/>
                    <a:pt x="130028" y="47771"/>
                    <a:pt x="130028" y="65014"/>
                  </a:cubicBezTo>
                  <a:lnTo>
                    <a:pt x="130028" y="1124216"/>
                  </a:lnTo>
                  <a:cubicBezTo>
                    <a:pt x="130028" y="1141459"/>
                    <a:pt x="123178" y="1157995"/>
                    <a:pt x="110986" y="1170188"/>
                  </a:cubicBezTo>
                  <a:cubicBezTo>
                    <a:pt x="98793" y="1182380"/>
                    <a:pt x="82257" y="1189230"/>
                    <a:pt x="65014" y="1189230"/>
                  </a:cubicBezTo>
                  <a:lnTo>
                    <a:pt x="65014" y="1189230"/>
                  </a:lnTo>
                  <a:cubicBezTo>
                    <a:pt x="47771" y="1189230"/>
                    <a:pt x="31235" y="1182380"/>
                    <a:pt x="19042" y="1170188"/>
                  </a:cubicBezTo>
                  <a:cubicBezTo>
                    <a:pt x="6850" y="1157995"/>
                    <a:pt x="0" y="1141459"/>
                    <a:pt x="0" y="1124216"/>
                  </a:cubicBezTo>
                  <a:lnTo>
                    <a:pt x="0" y="65014"/>
                  </a:lnTo>
                  <a:cubicBezTo>
                    <a:pt x="0" y="47771"/>
                    <a:pt x="6850" y="31235"/>
                    <a:pt x="19042" y="19042"/>
                  </a:cubicBezTo>
                  <a:cubicBezTo>
                    <a:pt x="31235" y="6850"/>
                    <a:pt x="47771" y="0"/>
                    <a:pt x="65014" y="0"/>
                  </a:cubicBezTo>
                  <a:close/>
                </a:path>
              </a:pathLst>
            </a:custGeom>
            <a:solidFill>
              <a:srgbClr val="F9D39D"/>
            </a:solidFill>
          </p:spPr>
        </p:sp>
        <p:sp>
          <p:nvSpPr>
            <p:cNvPr name="TextBox 6" id="6"/>
            <p:cNvSpPr txBox="true"/>
            <p:nvPr/>
          </p:nvSpPr>
          <p:spPr>
            <a:xfrm>
              <a:off x="0" y="-104775"/>
              <a:ext cx="130028" cy="1294005"/>
            </a:xfrm>
            <a:prstGeom prst="rect">
              <a:avLst/>
            </a:prstGeom>
          </p:spPr>
          <p:txBody>
            <a:bodyPr anchor="ctr" rtlCol="false" tIns="50800" lIns="50800" bIns="50800" rIns="50800"/>
            <a:lstStyle/>
            <a:p>
              <a:pPr algn="ctr">
                <a:lnSpc>
                  <a:spcPts val="3440"/>
                </a:lnSpc>
              </a:pPr>
              <a:r>
                <a:rPr lang="en-US" sz="2000">
                  <a:solidFill>
                    <a:srgbClr val="333333"/>
                  </a:solidFill>
                  <a:latin typeface="Mali"/>
                  <a:ea typeface="Mali"/>
                  <a:cs typeface="Mali"/>
                  <a:sym typeface="Mali"/>
                </a:rPr>
                <a:t>01</a:t>
              </a:r>
            </a:p>
            <a:p>
              <a:pPr algn="ctr">
                <a:lnSpc>
                  <a:spcPts val="3440"/>
                </a:lnSpc>
              </a:pPr>
              <a:r>
                <a:rPr lang="en-US" sz="2000">
                  <a:solidFill>
                    <a:srgbClr val="333333"/>
                  </a:solidFill>
                  <a:latin typeface="Mali"/>
                  <a:ea typeface="Mali"/>
                  <a:cs typeface="Mali"/>
                  <a:sym typeface="Mali"/>
                </a:rPr>
                <a:t>02</a:t>
              </a:r>
            </a:p>
            <a:p>
              <a:pPr algn="ctr">
                <a:lnSpc>
                  <a:spcPts val="3440"/>
                </a:lnSpc>
              </a:pPr>
              <a:r>
                <a:rPr lang="en-US" sz="2000">
                  <a:solidFill>
                    <a:srgbClr val="333333"/>
                  </a:solidFill>
                  <a:latin typeface="Mali"/>
                  <a:ea typeface="Mali"/>
                  <a:cs typeface="Mali"/>
                  <a:sym typeface="Mali"/>
                </a:rPr>
                <a:t>03</a:t>
              </a:r>
            </a:p>
            <a:p>
              <a:pPr algn="ctr">
                <a:lnSpc>
                  <a:spcPts val="3440"/>
                </a:lnSpc>
              </a:pPr>
              <a:r>
                <a:rPr lang="en-US" sz="2000">
                  <a:solidFill>
                    <a:srgbClr val="333333"/>
                  </a:solidFill>
                  <a:latin typeface="Mali"/>
                  <a:ea typeface="Mali"/>
                  <a:cs typeface="Mali"/>
                  <a:sym typeface="Mali"/>
                </a:rPr>
                <a:t>04</a:t>
              </a:r>
            </a:p>
            <a:p>
              <a:pPr algn="ctr">
                <a:lnSpc>
                  <a:spcPts val="3440"/>
                </a:lnSpc>
              </a:pPr>
              <a:r>
                <a:rPr lang="en-US" sz="2000">
                  <a:solidFill>
                    <a:srgbClr val="333333"/>
                  </a:solidFill>
                  <a:latin typeface="Mali"/>
                  <a:ea typeface="Mali"/>
                  <a:cs typeface="Mali"/>
                  <a:sym typeface="Mali"/>
                </a:rPr>
                <a:t>05</a:t>
              </a:r>
            </a:p>
            <a:p>
              <a:pPr algn="ctr">
                <a:lnSpc>
                  <a:spcPts val="3440"/>
                </a:lnSpc>
              </a:pPr>
              <a:r>
                <a:rPr lang="en-US" sz="2000">
                  <a:solidFill>
                    <a:srgbClr val="333333"/>
                  </a:solidFill>
                  <a:latin typeface="Mali"/>
                  <a:ea typeface="Mali"/>
                  <a:cs typeface="Mali"/>
                  <a:sym typeface="Mali"/>
                </a:rPr>
                <a:t>06</a:t>
              </a:r>
            </a:p>
            <a:p>
              <a:pPr algn="ctr">
                <a:lnSpc>
                  <a:spcPts val="3440"/>
                </a:lnSpc>
              </a:pPr>
              <a:r>
                <a:rPr lang="en-US" sz="2000">
                  <a:solidFill>
                    <a:srgbClr val="333333"/>
                  </a:solidFill>
                  <a:latin typeface="Mali"/>
                  <a:ea typeface="Mali"/>
                  <a:cs typeface="Mali"/>
                  <a:sym typeface="Mali"/>
                </a:rPr>
                <a:t>07</a:t>
              </a:r>
            </a:p>
            <a:p>
              <a:pPr algn="ctr">
                <a:lnSpc>
                  <a:spcPts val="3440"/>
                </a:lnSpc>
              </a:pPr>
              <a:r>
                <a:rPr lang="en-US" sz="2000">
                  <a:solidFill>
                    <a:srgbClr val="333333"/>
                  </a:solidFill>
                  <a:latin typeface="Mali"/>
                  <a:ea typeface="Mali"/>
                  <a:cs typeface="Mali"/>
                  <a:sym typeface="Mali"/>
                </a:rPr>
                <a:t>08</a:t>
              </a:r>
            </a:p>
            <a:p>
              <a:pPr algn="ctr">
                <a:lnSpc>
                  <a:spcPts val="3440"/>
                </a:lnSpc>
              </a:pPr>
              <a:r>
                <a:rPr lang="en-US" sz="2000">
                  <a:solidFill>
                    <a:srgbClr val="333333"/>
                  </a:solidFill>
                  <a:latin typeface="Mali"/>
                  <a:ea typeface="Mali"/>
                  <a:cs typeface="Mali"/>
                  <a:sym typeface="Mali"/>
                </a:rPr>
                <a:t>09</a:t>
              </a:r>
            </a:p>
            <a:p>
              <a:pPr algn="ctr" marL="0" indent="0" lvl="0">
                <a:lnSpc>
                  <a:spcPts val="3440"/>
                </a:lnSpc>
                <a:spcBef>
                  <a:spcPct val="0"/>
                </a:spcBef>
              </a:pPr>
              <a:r>
                <a:rPr lang="en-US" sz="2000">
                  <a:solidFill>
                    <a:srgbClr val="333333"/>
                  </a:solidFill>
                  <a:latin typeface="Mali"/>
                  <a:ea typeface="Mali"/>
                  <a:cs typeface="Mali"/>
                  <a:sym typeface="Mali"/>
                </a:rPr>
                <a:t>10</a:t>
              </a:r>
            </a:p>
          </p:txBody>
        </p:sp>
      </p:grpSp>
      <p:sp>
        <p:nvSpPr>
          <p:cNvPr name="TextBox 7" id="7"/>
          <p:cNvSpPr txBox="true"/>
          <p:nvPr/>
        </p:nvSpPr>
        <p:spPr>
          <a:xfrm rot="0">
            <a:off x="1249804" y="1660813"/>
            <a:ext cx="7347280" cy="1387094"/>
          </a:xfrm>
          <a:prstGeom prst="rect">
            <a:avLst/>
          </a:prstGeom>
        </p:spPr>
        <p:txBody>
          <a:bodyPr anchor="t" rtlCol="false" tIns="0" lIns="0" bIns="0" rIns="0">
            <a:spAutoFit/>
          </a:bodyPr>
          <a:lstStyle/>
          <a:p>
            <a:pPr algn="l" marL="0" indent="0" lvl="0">
              <a:lnSpc>
                <a:spcPts val="11304"/>
              </a:lnSpc>
              <a:spcBef>
                <a:spcPct val="0"/>
              </a:spcBef>
            </a:pPr>
            <a:r>
              <a:rPr lang="en-US" sz="8074">
                <a:solidFill>
                  <a:srgbClr val="333333"/>
                </a:solidFill>
                <a:latin typeface="Glass Antiqua"/>
                <a:ea typeface="Glass Antiqua"/>
                <a:cs typeface="Glass Antiqua"/>
                <a:sym typeface="Glass Antiqua"/>
              </a:rPr>
              <a:t>Table of Co</a:t>
            </a:r>
            <a:r>
              <a:rPr lang="en-US" sz="8074" strike="noStrike" u="none">
                <a:solidFill>
                  <a:srgbClr val="333333"/>
                </a:solidFill>
                <a:latin typeface="Glass Antiqua"/>
                <a:ea typeface="Glass Antiqua"/>
                <a:cs typeface="Glass Antiqua"/>
                <a:sym typeface="Glass Antiqua"/>
              </a:rPr>
              <a:t>n</a:t>
            </a:r>
            <a:r>
              <a:rPr lang="en-US" sz="8074" strike="noStrike" u="none">
                <a:solidFill>
                  <a:srgbClr val="333333"/>
                </a:solidFill>
                <a:latin typeface="Glass Antiqua"/>
                <a:ea typeface="Glass Antiqua"/>
                <a:cs typeface="Glass Antiqua"/>
                <a:sym typeface="Glass Antiqua"/>
              </a:rPr>
              <a:t>t</a:t>
            </a:r>
            <a:r>
              <a:rPr lang="en-US" sz="8074" strike="noStrike" u="none">
                <a:solidFill>
                  <a:srgbClr val="333333"/>
                </a:solidFill>
                <a:latin typeface="Glass Antiqua"/>
                <a:ea typeface="Glass Antiqua"/>
                <a:cs typeface="Glass Antiqua"/>
                <a:sym typeface="Glass Antiqua"/>
              </a:rPr>
              <a:t>e</a:t>
            </a:r>
            <a:r>
              <a:rPr lang="en-US" sz="8074" strike="noStrike" u="none">
                <a:solidFill>
                  <a:srgbClr val="333333"/>
                </a:solidFill>
                <a:latin typeface="Glass Antiqua"/>
                <a:ea typeface="Glass Antiqua"/>
                <a:cs typeface="Glass Antiqua"/>
                <a:sym typeface="Glass Antiqua"/>
              </a:rPr>
              <a:t>nts</a:t>
            </a:r>
          </a:p>
        </p:txBody>
      </p:sp>
      <p:sp>
        <p:nvSpPr>
          <p:cNvPr name="TextBox 8" id="8"/>
          <p:cNvSpPr txBox="true"/>
          <p:nvPr/>
        </p:nvSpPr>
        <p:spPr>
          <a:xfrm rot="0">
            <a:off x="2415215" y="3170727"/>
            <a:ext cx="5115222" cy="4258945"/>
          </a:xfrm>
          <a:prstGeom prst="rect">
            <a:avLst/>
          </a:prstGeom>
        </p:spPr>
        <p:txBody>
          <a:bodyPr anchor="t" rtlCol="false" tIns="0" lIns="0" bIns="0" rIns="0">
            <a:spAutoFit/>
          </a:bodyPr>
          <a:lstStyle/>
          <a:p>
            <a:pPr algn="l">
              <a:lnSpc>
                <a:spcPts val="3440"/>
              </a:lnSpc>
            </a:pPr>
            <a:r>
              <a:rPr lang="en-US" sz="2000">
                <a:solidFill>
                  <a:srgbClr val="333333"/>
                </a:solidFill>
                <a:latin typeface="Mali"/>
                <a:ea typeface="Mali"/>
                <a:cs typeface="Mali"/>
                <a:sym typeface="Mali"/>
              </a:rPr>
              <a:t>Introduction</a:t>
            </a:r>
          </a:p>
          <a:p>
            <a:pPr algn="l">
              <a:lnSpc>
                <a:spcPts val="3440"/>
              </a:lnSpc>
            </a:pPr>
            <a:r>
              <a:rPr lang="en-US" sz="2000">
                <a:solidFill>
                  <a:srgbClr val="333333"/>
                </a:solidFill>
                <a:latin typeface="Mali"/>
                <a:ea typeface="Mali"/>
                <a:cs typeface="Mali"/>
                <a:sym typeface="Mali"/>
              </a:rPr>
              <a:t>Problem Statement</a:t>
            </a:r>
          </a:p>
          <a:p>
            <a:pPr algn="l" marL="0" indent="0" lvl="0">
              <a:lnSpc>
                <a:spcPts val="3440"/>
              </a:lnSpc>
            </a:pPr>
            <a:r>
              <a:rPr lang="en-US" sz="2000" strike="noStrike" u="none">
                <a:solidFill>
                  <a:srgbClr val="333333"/>
                </a:solidFill>
                <a:latin typeface="Mali"/>
                <a:ea typeface="Mali"/>
                <a:cs typeface="Mali"/>
                <a:sym typeface="Mali"/>
              </a:rPr>
              <a:t>Project Summary</a:t>
            </a:r>
          </a:p>
          <a:p>
            <a:pPr algn="l" marL="0" indent="0" lvl="0">
              <a:lnSpc>
                <a:spcPts val="3440"/>
              </a:lnSpc>
            </a:pPr>
            <a:r>
              <a:rPr lang="en-US" sz="2000" strike="noStrike" u="none">
                <a:solidFill>
                  <a:srgbClr val="333333"/>
                </a:solidFill>
                <a:latin typeface="Mali"/>
                <a:ea typeface="Mali"/>
                <a:cs typeface="Mali"/>
                <a:sym typeface="Mali"/>
              </a:rPr>
              <a:t>Justification of the Stud</a:t>
            </a:r>
            <a:r>
              <a:rPr lang="en-US" sz="2000" strike="noStrike" u="none">
                <a:solidFill>
                  <a:srgbClr val="333333"/>
                </a:solidFill>
                <a:latin typeface="Mali"/>
                <a:ea typeface="Mali"/>
                <a:cs typeface="Mali"/>
                <a:sym typeface="Mali"/>
              </a:rPr>
              <a:t>y</a:t>
            </a:r>
          </a:p>
          <a:p>
            <a:pPr algn="l" marL="0" indent="0" lvl="0">
              <a:lnSpc>
                <a:spcPts val="3440"/>
              </a:lnSpc>
            </a:pPr>
            <a:r>
              <a:rPr lang="en-US" sz="2000" strike="noStrike" u="none">
                <a:solidFill>
                  <a:srgbClr val="333333"/>
                </a:solidFill>
                <a:latin typeface="Mali"/>
                <a:ea typeface="Mali"/>
                <a:cs typeface="Mali"/>
                <a:sym typeface="Mali"/>
              </a:rPr>
              <a:t>T</a:t>
            </a:r>
            <a:r>
              <a:rPr lang="en-US" sz="2000" strike="noStrike" u="none">
                <a:solidFill>
                  <a:srgbClr val="333333"/>
                </a:solidFill>
                <a:latin typeface="Mali"/>
                <a:ea typeface="Mali"/>
                <a:cs typeface="Mali"/>
                <a:sym typeface="Mali"/>
              </a:rPr>
              <a:t>h</a:t>
            </a:r>
            <a:r>
              <a:rPr lang="en-US" sz="2000" strike="noStrike" u="none">
                <a:solidFill>
                  <a:srgbClr val="333333"/>
                </a:solidFill>
                <a:latin typeface="Mali"/>
                <a:ea typeface="Mali"/>
                <a:cs typeface="Mali"/>
                <a:sym typeface="Mali"/>
              </a:rPr>
              <a:t>eor</a:t>
            </a:r>
            <a:r>
              <a:rPr lang="en-US" sz="2000" strike="noStrike" u="none">
                <a:solidFill>
                  <a:srgbClr val="333333"/>
                </a:solidFill>
                <a:latin typeface="Mali"/>
                <a:ea typeface="Mali"/>
                <a:cs typeface="Mali"/>
                <a:sym typeface="Mali"/>
              </a:rPr>
              <a:t>et</a:t>
            </a:r>
            <a:r>
              <a:rPr lang="en-US" sz="2000" strike="noStrike" u="none">
                <a:solidFill>
                  <a:srgbClr val="333333"/>
                </a:solidFill>
                <a:latin typeface="Mali"/>
                <a:ea typeface="Mali"/>
                <a:cs typeface="Mali"/>
                <a:sym typeface="Mali"/>
              </a:rPr>
              <a:t>ic</a:t>
            </a:r>
            <a:r>
              <a:rPr lang="en-US" sz="2000" strike="noStrike" u="none">
                <a:solidFill>
                  <a:srgbClr val="333333"/>
                </a:solidFill>
                <a:latin typeface="Mali"/>
                <a:ea typeface="Mali"/>
                <a:cs typeface="Mali"/>
                <a:sym typeface="Mali"/>
              </a:rPr>
              <a:t>al</a:t>
            </a:r>
            <a:r>
              <a:rPr lang="en-US" sz="2000" strike="noStrike" u="none">
                <a:solidFill>
                  <a:srgbClr val="333333"/>
                </a:solidFill>
                <a:latin typeface="Mali"/>
                <a:ea typeface="Mali"/>
                <a:cs typeface="Mali"/>
                <a:sym typeface="Mali"/>
              </a:rPr>
              <a:t> and Conceptual Framework</a:t>
            </a:r>
          </a:p>
          <a:p>
            <a:pPr algn="l" marL="0" indent="0" lvl="0">
              <a:lnSpc>
                <a:spcPts val="3440"/>
              </a:lnSpc>
            </a:pPr>
            <a:r>
              <a:rPr lang="en-US" sz="2000" strike="noStrike" u="none">
                <a:solidFill>
                  <a:srgbClr val="333333"/>
                </a:solidFill>
                <a:latin typeface="Mali"/>
                <a:ea typeface="Mali"/>
                <a:cs typeface="Mali"/>
                <a:sym typeface="Mali"/>
              </a:rPr>
              <a:t>H</a:t>
            </a:r>
            <a:r>
              <a:rPr lang="en-US" sz="2000" strike="noStrike" u="none">
                <a:solidFill>
                  <a:srgbClr val="333333"/>
                </a:solidFill>
                <a:latin typeface="Mali"/>
                <a:ea typeface="Mali"/>
                <a:cs typeface="Mali"/>
                <a:sym typeface="Mali"/>
              </a:rPr>
              <a:t>y</a:t>
            </a:r>
            <a:r>
              <a:rPr lang="en-US" sz="2000" strike="noStrike" u="none">
                <a:solidFill>
                  <a:srgbClr val="333333"/>
                </a:solidFill>
                <a:latin typeface="Mali"/>
                <a:ea typeface="Mali"/>
                <a:cs typeface="Mali"/>
                <a:sym typeface="Mali"/>
              </a:rPr>
              <a:t>p</a:t>
            </a:r>
            <a:r>
              <a:rPr lang="en-US" sz="2000" strike="noStrike" u="none">
                <a:solidFill>
                  <a:srgbClr val="333333"/>
                </a:solidFill>
                <a:latin typeface="Mali"/>
                <a:ea typeface="Mali"/>
                <a:cs typeface="Mali"/>
                <a:sym typeface="Mali"/>
              </a:rPr>
              <a:t>o</a:t>
            </a:r>
            <a:r>
              <a:rPr lang="en-US" sz="2000" strike="noStrike" u="none">
                <a:solidFill>
                  <a:srgbClr val="333333"/>
                </a:solidFill>
                <a:latin typeface="Mali"/>
                <a:ea typeface="Mali"/>
                <a:cs typeface="Mali"/>
                <a:sym typeface="Mali"/>
              </a:rPr>
              <a:t>theses and Researc</a:t>
            </a:r>
            <a:r>
              <a:rPr lang="en-US" sz="2000" strike="noStrike" u="none">
                <a:solidFill>
                  <a:srgbClr val="333333"/>
                </a:solidFill>
                <a:latin typeface="Mali"/>
                <a:ea typeface="Mali"/>
                <a:cs typeface="Mali"/>
                <a:sym typeface="Mali"/>
              </a:rPr>
              <a:t>h</a:t>
            </a:r>
            <a:r>
              <a:rPr lang="en-US" sz="2000" strike="noStrike" u="none">
                <a:solidFill>
                  <a:srgbClr val="333333"/>
                </a:solidFill>
                <a:latin typeface="Mali"/>
                <a:ea typeface="Mali"/>
                <a:cs typeface="Mali"/>
                <a:sym typeface="Mali"/>
              </a:rPr>
              <a:t> </a:t>
            </a:r>
            <a:r>
              <a:rPr lang="en-US" sz="2000" strike="noStrike" u="none">
                <a:solidFill>
                  <a:srgbClr val="333333"/>
                </a:solidFill>
                <a:latin typeface="Mali"/>
                <a:ea typeface="Mali"/>
                <a:cs typeface="Mali"/>
                <a:sym typeface="Mali"/>
              </a:rPr>
              <a:t>Qu</a:t>
            </a:r>
            <a:r>
              <a:rPr lang="en-US" sz="2000" strike="noStrike" u="none">
                <a:solidFill>
                  <a:srgbClr val="333333"/>
                </a:solidFill>
                <a:latin typeface="Mali"/>
                <a:ea typeface="Mali"/>
                <a:cs typeface="Mali"/>
                <a:sym typeface="Mali"/>
              </a:rPr>
              <a:t>esti</a:t>
            </a:r>
            <a:r>
              <a:rPr lang="en-US" sz="2000" strike="noStrike" u="none">
                <a:solidFill>
                  <a:srgbClr val="333333"/>
                </a:solidFill>
                <a:latin typeface="Mali"/>
                <a:ea typeface="Mali"/>
                <a:cs typeface="Mali"/>
                <a:sym typeface="Mali"/>
              </a:rPr>
              <a:t>o</a:t>
            </a:r>
            <a:r>
              <a:rPr lang="en-US" sz="2000" strike="noStrike" u="none">
                <a:solidFill>
                  <a:srgbClr val="333333"/>
                </a:solidFill>
                <a:latin typeface="Mali"/>
                <a:ea typeface="Mali"/>
                <a:cs typeface="Mali"/>
                <a:sym typeface="Mali"/>
              </a:rPr>
              <a:t>n</a:t>
            </a:r>
            <a:r>
              <a:rPr lang="en-US" sz="2000" strike="noStrike" u="none">
                <a:solidFill>
                  <a:srgbClr val="333333"/>
                </a:solidFill>
                <a:latin typeface="Mali"/>
                <a:ea typeface="Mali"/>
                <a:cs typeface="Mali"/>
                <a:sym typeface="Mali"/>
              </a:rPr>
              <a:t>s</a:t>
            </a:r>
          </a:p>
          <a:p>
            <a:pPr algn="l" marL="0" indent="0" lvl="0">
              <a:lnSpc>
                <a:spcPts val="3440"/>
              </a:lnSpc>
            </a:pPr>
            <a:r>
              <a:rPr lang="en-US" sz="2000" strike="noStrike" u="none">
                <a:solidFill>
                  <a:srgbClr val="333333"/>
                </a:solidFill>
                <a:latin typeface="Mali"/>
                <a:ea typeface="Mali"/>
                <a:cs typeface="Mali"/>
                <a:sym typeface="Mali"/>
              </a:rPr>
              <a:t>A</a:t>
            </a:r>
            <a:r>
              <a:rPr lang="en-US" sz="2000" strike="noStrike" u="none">
                <a:solidFill>
                  <a:srgbClr val="333333"/>
                </a:solidFill>
                <a:latin typeface="Mali"/>
                <a:ea typeface="Mali"/>
                <a:cs typeface="Mali"/>
                <a:sym typeface="Mali"/>
              </a:rPr>
              <a:t>pp</a:t>
            </a:r>
            <a:r>
              <a:rPr lang="en-US" sz="2000" strike="noStrike" u="none">
                <a:solidFill>
                  <a:srgbClr val="333333"/>
                </a:solidFill>
                <a:latin typeface="Mali"/>
                <a:ea typeface="Mali"/>
                <a:cs typeface="Mali"/>
                <a:sym typeface="Mali"/>
              </a:rPr>
              <a:t>li</a:t>
            </a:r>
            <a:r>
              <a:rPr lang="en-US" sz="2000" strike="noStrike" u="none">
                <a:solidFill>
                  <a:srgbClr val="333333"/>
                </a:solidFill>
                <a:latin typeface="Mali"/>
                <a:ea typeface="Mali"/>
                <a:cs typeface="Mali"/>
                <a:sym typeface="Mali"/>
              </a:rPr>
              <a:t>ed</a:t>
            </a:r>
            <a:r>
              <a:rPr lang="en-US" sz="2000" strike="noStrike" u="none">
                <a:solidFill>
                  <a:srgbClr val="333333"/>
                </a:solidFill>
                <a:latin typeface="Mali"/>
                <a:ea typeface="Mali"/>
                <a:cs typeface="Mali"/>
                <a:sym typeface="Mali"/>
              </a:rPr>
              <a:t> </a:t>
            </a:r>
            <a:r>
              <a:rPr lang="en-US" sz="2000" strike="noStrike" u="none">
                <a:solidFill>
                  <a:srgbClr val="333333"/>
                </a:solidFill>
                <a:latin typeface="Mali"/>
                <a:ea typeface="Mali"/>
                <a:cs typeface="Mali"/>
                <a:sym typeface="Mali"/>
              </a:rPr>
              <a:t>M</a:t>
            </a:r>
            <a:r>
              <a:rPr lang="en-US" sz="2000" strike="noStrike" u="none">
                <a:solidFill>
                  <a:srgbClr val="333333"/>
                </a:solidFill>
                <a:latin typeface="Mali"/>
                <a:ea typeface="Mali"/>
                <a:cs typeface="Mali"/>
                <a:sym typeface="Mali"/>
              </a:rPr>
              <a:t>et</a:t>
            </a:r>
            <a:r>
              <a:rPr lang="en-US" sz="2000" strike="noStrike" u="none">
                <a:solidFill>
                  <a:srgbClr val="333333"/>
                </a:solidFill>
                <a:latin typeface="Mali"/>
                <a:ea typeface="Mali"/>
                <a:cs typeface="Mali"/>
                <a:sym typeface="Mali"/>
              </a:rPr>
              <a:t>h</a:t>
            </a:r>
            <a:r>
              <a:rPr lang="en-US" sz="2000" strike="noStrike" u="none">
                <a:solidFill>
                  <a:srgbClr val="333333"/>
                </a:solidFill>
                <a:latin typeface="Mali"/>
                <a:ea typeface="Mali"/>
                <a:cs typeface="Mali"/>
                <a:sym typeface="Mali"/>
              </a:rPr>
              <a:t>o</a:t>
            </a:r>
            <a:r>
              <a:rPr lang="en-US" sz="2000" strike="noStrike" u="none">
                <a:solidFill>
                  <a:srgbClr val="333333"/>
                </a:solidFill>
                <a:latin typeface="Mali"/>
                <a:ea typeface="Mali"/>
                <a:cs typeface="Mali"/>
                <a:sym typeface="Mali"/>
              </a:rPr>
              <a:t>do</a:t>
            </a:r>
            <a:r>
              <a:rPr lang="en-US" sz="2000" strike="noStrike" u="none">
                <a:solidFill>
                  <a:srgbClr val="333333"/>
                </a:solidFill>
                <a:latin typeface="Mali"/>
                <a:ea typeface="Mali"/>
                <a:cs typeface="Mali"/>
                <a:sym typeface="Mali"/>
              </a:rPr>
              <a:t>lo</a:t>
            </a:r>
            <a:r>
              <a:rPr lang="en-US" sz="2000" strike="noStrike" u="none">
                <a:solidFill>
                  <a:srgbClr val="333333"/>
                </a:solidFill>
                <a:latin typeface="Mali"/>
                <a:ea typeface="Mali"/>
                <a:cs typeface="Mali"/>
                <a:sym typeface="Mali"/>
              </a:rPr>
              <a:t>gy</a:t>
            </a:r>
          </a:p>
          <a:p>
            <a:pPr algn="l" marL="0" indent="0" lvl="0">
              <a:lnSpc>
                <a:spcPts val="3440"/>
              </a:lnSpc>
            </a:pPr>
            <a:r>
              <a:rPr lang="en-US" sz="2000" strike="noStrike" u="none">
                <a:solidFill>
                  <a:srgbClr val="333333"/>
                </a:solidFill>
                <a:latin typeface="Mali"/>
                <a:ea typeface="Mali"/>
                <a:cs typeface="Mali"/>
                <a:sym typeface="Mali"/>
              </a:rPr>
              <a:t>Relevant</a:t>
            </a:r>
            <a:r>
              <a:rPr lang="en-US" sz="2000" strike="noStrike" u="none">
                <a:solidFill>
                  <a:srgbClr val="333333"/>
                </a:solidFill>
                <a:latin typeface="Mali"/>
                <a:ea typeface="Mali"/>
                <a:cs typeface="Mali"/>
                <a:sym typeface="Mali"/>
              </a:rPr>
              <a:t> R</a:t>
            </a:r>
            <a:r>
              <a:rPr lang="en-US" sz="2000" strike="noStrike" u="none">
                <a:solidFill>
                  <a:srgbClr val="333333"/>
                </a:solidFill>
                <a:latin typeface="Mali"/>
                <a:ea typeface="Mali"/>
                <a:cs typeface="Mali"/>
                <a:sym typeface="Mali"/>
              </a:rPr>
              <a:t>e</a:t>
            </a:r>
            <a:r>
              <a:rPr lang="en-US" sz="2000" strike="noStrike" u="none">
                <a:solidFill>
                  <a:srgbClr val="333333"/>
                </a:solidFill>
                <a:latin typeface="Mali"/>
                <a:ea typeface="Mali"/>
                <a:cs typeface="Mali"/>
                <a:sym typeface="Mali"/>
              </a:rPr>
              <a:t>sult</a:t>
            </a:r>
            <a:r>
              <a:rPr lang="en-US" sz="2000" strike="noStrike" u="none">
                <a:solidFill>
                  <a:srgbClr val="333333"/>
                </a:solidFill>
                <a:latin typeface="Mali"/>
                <a:ea typeface="Mali"/>
                <a:cs typeface="Mali"/>
                <a:sym typeface="Mali"/>
              </a:rPr>
              <a:t>s</a:t>
            </a:r>
          </a:p>
          <a:p>
            <a:pPr algn="l" marL="0" indent="0" lvl="0">
              <a:lnSpc>
                <a:spcPts val="3440"/>
              </a:lnSpc>
            </a:pPr>
            <a:r>
              <a:rPr lang="en-US" sz="2000" strike="noStrike" u="none">
                <a:solidFill>
                  <a:srgbClr val="333333"/>
                </a:solidFill>
                <a:latin typeface="Mali"/>
                <a:ea typeface="Mali"/>
                <a:cs typeface="Mali"/>
                <a:sym typeface="Mali"/>
              </a:rPr>
              <a:t>Discus</a:t>
            </a:r>
            <a:r>
              <a:rPr lang="en-US" sz="2000" strike="noStrike" u="none">
                <a:solidFill>
                  <a:srgbClr val="333333"/>
                </a:solidFill>
                <a:latin typeface="Mali"/>
                <a:ea typeface="Mali"/>
                <a:cs typeface="Mali"/>
                <a:sym typeface="Mali"/>
              </a:rPr>
              <a:t>s</a:t>
            </a:r>
            <a:r>
              <a:rPr lang="en-US" sz="2000" strike="noStrike" u="none">
                <a:solidFill>
                  <a:srgbClr val="333333"/>
                </a:solidFill>
                <a:latin typeface="Mali"/>
                <a:ea typeface="Mali"/>
                <a:cs typeface="Mali"/>
                <a:sym typeface="Mali"/>
              </a:rPr>
              <a:t>i</a:t>
            </a:r>
            <a:r>
              <a:rPr lang="en-US" sz="2000" strike="noStrike" u="none">
                <a:solidFill>
                  <a:srgbClr val="333333"/>
                </a:solidFill>
                <a:latin typeface="Mali"/>
                <a:ea typeface="Mali"/>
                <a:cs typeface="Mali"/>
                <a:sym typeface="Mali"/>
              </a:rPr>
              <a:t>o</a:t>
            </a:r>
            <a:r>
              <a:rPr lang="en-US" sz="2000" strike="noStrike" u="none">
                <a:solidFill>
                  <a:srgbClr val="333333"/>
                </a:solidFill>
                <a:latin typeface="Mali"/>
                <a:ea typeface="Mali"/>
                <a:cs typeface="Mali"/>
                <a:sym typeface="Mali"/>
              </a:rPr>
              <a:t>n </a:t>
            </a:r>
            <a:r>
              <a:rPr lang="en-US" sz="2000" strike="noStrike" u="none">
                <a:solidFill>
                  <a:srgbClr val="333333"/>
                </a:solidFill>
                <a:latin typeface="Mali"/>
                <a:ea typeface="Mali"/>
                <a:cs typeface="Mali"/>
                <a:sym typeface="Mali"/>
              </a:rPr>
              <a:t>of</a:t>
            </a:r>
            <a:r>
              <a:rPr lang="en-US" sz="2000" strike="noStrike" u="none">
                <a:solidFill>
                  <a:srgbClr val="333333"/>
                </a:solidFill>
                <a:latin typeface="Mali"/>
                <a:ea typeface="Mali"/>
                <a:cs typeface="Mali"/>
                <a:sym typeface="Mali"/>
              </a:rPr>
              <a:t> Results</a:t>
            </a:r>
          </a:p>
          <a:p>
            <a:pPr algn="l" marL="0" indent="0" lvl="0">
              <a:lnSpc>
                <a:spcPts val="3440"/>
              </a:lnSpc>
            </a:pPr>
            <a:r>
              <a:rPr lang="en-US" sz="2000" strike="noStrike" u="none">
                <a:solidFill>
                  <a:srgbClr val="333333"/>
                </a:solidFill>
                <a:latin typeface="Mali"/>
                <a:ea typeface="Mali"/>
                <a:cs typeface="Mali"/>
                <a:sym typeface="Mali"/>
              </a:rPr>
              <a:t>Referenc</a:t>
            </a:r>
            <a:r>
              <a:rPr lang="en-US" sz="2000" strike="noStrike" u="none">
                <a:solidFill>
                  <a:srgbClr val="333333"/>
                </a:solidFill>
                <a:latin typeface="Mali"/>
                <a:ea typeface="Mali"/>
                <a:cs typeface="Mali"/>
                <a:sym typeface="Mali"/>
              </a:rPr>
              <a:t>e</a:t>
            </a:r>
            <a:r>
              <a:rPr lang="en-US" sz="2000" strike="noStrike" u="none">
                <a:solidFill>
                  <a:srgbClr val="333333"/>
                </a:solidFill>
                <a:latin typeface="Mali"/>
                <a:ea typeface="Mali"/>
                <a:cs typeface="Mali"/>
                <a:sym typeface="Mali"/>
              </a:rPr>
              <a: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Freeform 2" id="2"/>
          <p:cNvSpPr/>
          <p:nvPr/>
        </p:nvSpPr>
        <p:spPr>
          <a:xfrm flipH="false" flipV="false" rot="0">
            <a:off x="13173006" y="4649669"/>
            <a:ext cx="4472299" cy="2979669"/>
          </a:xfrm>
          <a:custGeom>
            <a:avLst/>
            <a:gdLst/>
            <a:ahLst/>
            <a:cxnLst/>
            <a:rect r="r" b="b" t="t" l="l"/>
            <a:pathLst>
              <a:path h="2979669" w="4472299">
                <a:moveTo>
                  <a:pt x="0" y="0"/>
                </a:moveTo>
                <a:lnTo>
                  <a:pt x="4472299" y="0"/>
                </a:lnTo>
                <a:lnTo>
                  <a:pt x="4472299" y="2979669"/>
                </a:lnTo>
                <a:lnTo>
                  <a:pt x="0" y="2979669"/>
                </a:lnTo>
                <a:lnTo>
                  <a:pt x="0" y="0"/>
                </a:lnTo>
                <a:close/>
              </a:path>
            </a:pathLst>
          </a:custGeom>
          <a:blipFill>
            <a:blip r:embed="rId2"/>
            <a:stretch>
              <a:fillRect l="0" t="0" r="0" b="0"/>
            </a:stretch>
          </a:blipFill>
        </p:spPr>
      </p:sp>
      <p:sp>
        <p:nvSpPr>
          <p:cNvPr name="TextBox 3" id="3"/>
          <p:cNvSpPr txBox="true"/>
          <p:nvPr/>
        </p:nvSpPr>
        <p:spPr>
          <a:xfrm rot="0">
            <a:off x="1028700" y="4034660"/>
            <a:ext cx="12275672" cy="4162062"/>
          </a:xfrm>
          <a:prstGeom prst="rect">
            <a:avLst/>
          </a:prstGeom>
        </p:spPr>
        <p:txBody>
          <a:bodyPr anchor="t" rtlCol="false" tIns="0" lIns="0" bIns="0" rIns="0">
            <a:spAutoFit/>
          </a:bodyPr>
          <a:lstStyle/>
          <a:p>
            <a:pPr algn="l" marL="0" indent="0" lvl="0">
              <a:lnSpc>
                <a:spcPts val="4157"/>
              </a:lnSpc>
              <a:spcBef>
                <a:spcPct val="0"/>
              </a:spcBef>
            </a:pPr>
            <a:r>
              <a:rPr lang="en-US" sz="2969" strike="noStrike" u="none">
                <a:solidFill>
                  <a:srgbClr val="333333"/>
                </a:solidFill>
                <a:latin typeface="Mali"/>
                <a:ea typeface="Mali"/>
                <a:cs typeface="Mali"/>
                <a:sym typeface="Mali"/>
              </a:rPr>
              <a:t>Brain t</a:t>
            </a:r>
            <a:r>
              <a:rPr lang="en-US" sz="2969" strike="noStrike" u="none">
                <a:solidFill>
                  <a:srgbClr val="333333"/>
                </a:solidFill>
                <a:latin typeface="Mali"/>
                <a:ea typeface="Mali"/>
                <a:cs typeface="Mali"/>
                <a:sym typeface="Mali"/>
              </a:rPr>
              <a:t>umour </a:t>
            </a:r>
            <a:r>
              <a:rPr lang="en-US" sz="2969" strike="noStrike" u="none">
                <a:solidFill>
                  <a:srgbClr val="333333"/>
                </a:solidFill>
                <a:latin typeface="Mali"/>
                <a:ea typeface="Mali"/>
                <a:cs typeface="Mali"/>
                <a:sym typeface="Mali"/>
              </a:rPr>
              <a:t>cla</a:t>
            </a:r>
            <a:r>
              <a:rPr lang="en-US" sz="2969" strike="noStrike" u="none">
                <a:solidFill>
                  <a:srgbClr val="333333"/>
                </a:solidFill>
                <a:latin typeface="Mali"/>
                <a:ea typeface="Mali"/>
                <a:cs typeface="Mali"/>
                <a:sym typeface="Mali"/>
              </a:rPr>
              <a:t>s</a:t>
            </a:r>
            <a:r>
              <a:rPr lang="en-US" sz="2969" strike="noStrike" u="none">
                <a:solidFill>
                  <a:srgbClr val="333333"/>
                </a:solidFill>
                <a:latin typeface="Mali"/>
                <a:ea typeface="Mali"/>
                <a:cs typeface="Mali"/>
                <a:sym typeface="Mali"/>
              </a:rPr>
              <a:t>sif</a:t>
            </a:r>
            <a:r>
              <a:rPr lang="en-US" sz="2969" strike="noStrike" u="none">
                <a:solidFill>
                  <a:srgbClr val="333333"/>
                </a:solidFill>
                <a:latin typeface="Mali"/>
                <a:ea typeface="Mali"/>
                <a:cs typeface="Mali"/>
                <a:sym typeface="Mali"/>
              </a:rPr>
              <a:t>i</a:t>
            </a:r>
            <a:r>
              <a:rPr lang="en-US" sz="2969" strike="noStrike" u="none">
                <a:solidFill>
                  <a:srgbClr val="333333"/>
                </a:solidFill>
                <a:latin typeface="Mali"/>
                <a:ea typeface="Mali"/>
                <a:cs typeface="Mali"/>
                <a:sym typeface="Mali"/>
              </a:rPr>
              <a:t>ca</a:t>
            </a:r>
            <a:r>
              <a:rPr lang="en-US" sz="2969" strike="noStrike" u="none">
                <a:solidFill>
                  <a:srgbClr val="333333"/>
                </a:solidFill>
                <a:latin typeface="Mali"/>
                <a:ea typeface="Mali"/>
                <a:cs typeface="Mali"/>
                <a:sym typeface="Mali"/>
              </a:rPr>
              <a:t>t</a:t>
            </a:r>
            <a:r>
              <a:rPr lang="en-US" sz="2969" strike="noStrike" u="none">
                <a:solidFill>
                  <a:srgbClr val="333333"/>
                </a:solidFill>
                <a:latin typeface="Mali"/>
                <a:ea typeface="Mali"/>
                <a:cs typeface="Mali"/>
                <a:sym typeface="Mali"/>
              </a:rPr>
              <a:t>ion</a:t>
            </a:r>
            <a:r>
              <a:rPr lang="en-US" sz="2969" strike="noStrike" u="none">
                <a:solidFill>
                  <a:srgbClr val="333333"/>
                </a:solidFill>
                <a:latin typeface="Mali"/>
                <a:ea typeface="Mali"/>
                <a:cs typeface="Mali"/>
                <a:sym typeface="Mali"/>
              </a:rPr>
              <a:t> </a:t>
            </a:r>
            <a:r>
              <a:rPr lang="en-US" sz="2969" strike="noStrike" u="none">
                <a:solidFill>
                  <a:srgbClr val="333333"/>
                </a:solidFill>
                <a:latin typeface="Mali"/>
                <a:ea typeface="Mali"/>
                <a:cs typeface="Mali"/>
                <a:sym typeface="Mali"/>
              </a:rPr>
              <a:t>fro</a:t>
            </a:r>
            <a:r>
              <a:rPr lang="en-US" sz="2969" strike="noStrike" u="none">
                <a:solidFill>
                  <a:srgbClr val="333333"/>
                </a:solidFill>
                <a:latin typeface="Mali"/>
                <a:ea typeface="Mali"/>
                <a:cs typeface="Mali"/>
                <a:sym typeface="Mali"/>
              </a:rPr>
              <a:t>m</a:t>
            </a:r>
            <a:r>
              <a:rPr lang="en-US" sz="2969" strike="noStrike" u="none">
                <a:solidFill>
                  <a:srgbClr val="333333"/>
                </a:solidFill>
                <a:latin typeface="Mali"/>
                <a:ea typeface="Mali"/>
                <a:cs typeface="Mali"/>
                <a:sym typeface="Mali"/>
              </a:rPr>
              <a:t> MRI</a:t>
            </a:r>
            <a:r>
              <a:rPr lang="en-US" sz="2969" strike="noStrike" u="none">
                <a:solidFill>
                  <a:srgbClr val="333333"/>
                </a:solidFill>
                <a:latin typeface="Mali"/>
                <a:ea typeface="Mali"/>
                <a:cs typeface="Mali"/>
                <a:sym typeface="Mali"/>
              </a:rPr>
              <a:t> </a:t>
            </a:r>
            <a:r>
              <a:rPr lang="en-US" sz="2969" strike="noStrike" u="none">
                <a:solidFill>
                  <a:srgbClr val="333333"/>
                </a:solidFill>
                <a:latin typeface="Mali"/>
                <a:ea typeface="Mali"/>
                <a:cs typeface="Mali"/>
                <a:sym typeface="Mali"/>
              </a:rPr>
              <a:t>s</a:t>
            </a:r>
            <a:r>
              <a:rPr lang="en-US" sz="2969" strike="noStrike" u="none">
                <a:solidFill>
                  <a:srgbClr val="333333"/>
                </a:solidFill>
                <a:latin typeface="Mali"/>
                <a:ea typeface="Mali"/>
                <a:cs typeface="Mali"/>
                <a:sym typeface="Mali"/>
              </a:rPr>
              <a:t>c</a:t>
            </a:r>
            <a:r>
              <a:rPr lang="en-US" sz="2969" strike="noStrike" u="none">
                <a:solidFill>
                  <a:srgbClr val="333333"/>
                </a:solidFill>
                <a:latin typeface="Mali"/>
                <a:ea typeface="Mali"/>
                <a:cs typeface="Mali"/>
                <a:sym typeface="Mali"/>
              </a:rPr>
              <a:t>a</a:t>
            </a:r>
            <a:r>
              <a:rPr lang="en-US" sz="2969" strike="noStrike" u="none">
                <a:solidFill>
                  <a:srgbClr val="333333"/>
                </a:solidFill>
                <a:latin typeface="Mali"/>
                <a:ea typeface="Mali"/>
                <a:cs typeface="Mali"/>
                <a:sym typeface="Mali"/>
              </a:rPr>
              <a:t>ns is</a:t>
            </a:r>
            <a:r>
              <a:rPr lang="en-US" sz="2969" strike="noStrike" u="none">
                <a:solidFill>
                  <a:srgbClr val="333333"/>
                </a:solidFill>
                <a:latin typeface="Mali"/>
                <a:ea typeface="Mali"/>
                <a:cs typeface="Mali"/>
                <a:sym typeface="Mali"/>
              </a:rPr>
              <a:t> a</a:t>
            </a:r>
            <a:r>
              <a:rPr lang="en-US" sz="2969" strike="noStrike" u="none">
                <a:solidFill>
                  <a:srgbClr val="333333"/>
                </a:solidFill>
                <a:latin typeface="Mali"/>
                <a:ea typeface="Mali"/>
                <a:cs typeface="Mali"/>
                <a:sym typeface="Mali"/>
              </a:rPr>
              <a:t>n e</a:t>
            </a:r>
            <a:r>
              <a:rPr lang="en-US" sz="2969" strike="noStrike" u="none">
                <a:solidFill>
                  <a:srgbClr val="333333"/>
                </a:solidFill>
                <a:latin typeface="Mali"/>
                <a:ea typeface="Mali"/>
                <a:cs typeface="Mali"/>
                <a:sym typeface="Mali"/>
              </a:rPr>
              <a:t>ssen</a:t>
            </a:r>
            <a:r>
              <a:rPr lang="en-US" sz="2969" strike="noStrike" u="none">
                <a:solidFill>
                  <a:srgbClr val="333333"/>
                </a:solidFill>
                <a:latin typeface="Mali"/>
                <a:ea typeface="Mali"/>
                <a:cs typeface="Mali"/>
                <a:sym typeface="Mali"/>
              </a:rPr>
              <a:t>t</a:t>
            </a:r>
            <a:r>
              <a:rPr lang="en-US" sz="2969" strike="noStrike" u="none">
                <a:solidFill>
                  <a:srgbClr val="333333"/>
                </a:solidFill>
                <a:latin typeface="Mali"/>
                <a:ea typeface="Mali"/>
                <a:cs typeface="Mali"/>
                <a:sym typeface="Mali"/>
              </a:rPr>
              <a:t>ial</a:t>
            </a:r>
            <a:r>
              <a:rPr lang="en-US" sz="2969" strike="noStrike" u="none">
                <a:solidFill>
                  <a:srgbClr val="333333"/>
                </a:solidFill>
                <a:latin typeface="Mali"/>
                <a:ea typeface="Mali"/>
                <a:cs typeface="Mali"/>
                <a:sym typeface="Mali"/>
              </a:rPr>
              <a:t> t</a:t>
            </a:r>
            <a:r>
              <a:rPr lang="en-US" sz="2969" strike="noStrike" u="none">
                <a:solidFill>
                  <a:srgbClr val="333333"/>
                </a:solidFill>
                <a:latin typeface="Mali"/>
                <a:ea typeface="Mali"/>
                <a:cs typeface="Mali"/>
                <a:sym typeface="Mali"/>
              </a:rPr>
              <a:t>a</a:t>
            </a:r>
            <a:r>
              <a:rPr lang="en-US" sz="2969" strike="noStrike" u="none">
                <a:solidFill>
                  <a:srgbClr val="333333"/>
                </a:solidFill>
                <a:latin typeface="Mali"/>
                <a:ea typeface="Mali"/>
                <a:cs typeface="Mali"/>
                <a:sym typeface="Mali"/>
              </a:rPr>
              <a:t>s</a:t>
            </a:r>
            <a:r>
              <a:rPr lang="en-US" sz="2969" strike="noStrike" u="none">
                <a:solidFill>
                  <a:srgbClr val="333333"/>
                </a:solidFill>
                <a:latin typeface="Mali"/>
                <a:ea typeface="Mali"/>
                <a:cs typeface="Mali"/>
                <a:sym typeface="Mali"/>
              </a:rPr>
              <a:t>k</a:t>
            </a:r>
            <a:r>
              <a:rPr lang="en-US" sz="2969" strike="noStrike" u="none">
                <a:solidFill>
                  <a:srgbClr val="333333"/>
                </a:solidFill>
                <a:latin typeface="Mali"/>
                <a:ea typeface="Mali"/>
                <a:cs typeface="Mali"/>
                <a:sym typeface="Mali"/>
              </a:rPr>
              <a:t> i</a:t>
            </a:r>
            <a:r>
              <a:rPr lang="en-US" sz="2969" strike="noStrike" u="none">
                <a:solidFill>
                  <a:srgbClr val="333333"/>
                </a:solidFill>
                <a:latin typeface="Mali"/>
                <a:ea typeface="Mali"/>
                <a:cs typeface="Mali"/>
                <a:sym typeface="Mali"/>
              </a:rPr>
              <a:t>n</a:t>
            </a:r>
            <a:r>
              <a:rPr lang="en-US" sz="2969" strike="noStrike" u="none">
                <a:solidFill>
                  <a:srgbClr val="333333"/>
                </a:solidFill>
                <a:latin typeface="Mali"/>
                <a:ea typeface="Mali"/>
                <a:cs typeface="Mali"/>
                <a:sym typeface="Mali"/>
              </a:rPr>
              <a:t> </a:t>
            </a:r>
            <a:r>
              <a:rPr lang="en-US" sz="2969" strike="noStrike" u="none">
                <a:solidFill>
                  <a:srgbClr val="333333"/>
                </a:solidFill>
                <a:latin typeface="Mali"/>
                <a:ea typeface="Mali"/>
                <a:cs typeface="Mali"/>
                <a:sym typeface="Mali"/>
              </a:rPr>
              <a:t>med</a:t>
            </a:r>
            <a:r>
              <a:rPr lang="en-US" sz="2969" strike="noStrike" u="none">
                <a:solidFill>
                  <a:srgbClr val="333333"/>
                </a:solidFill>
                <a:latin typeface="Mali"/>
                <a:ea typeface="Mali"/>
                <a:cs typeface="Mali"/>
                <a:sym typeface="Mali"/>
              </a:rPr>
              <a:t>i</a:t>
            </a:r>
            <a:r>
              <a:rPr lang="en-US" sz="2969" strike="noStrike" u="none">
                <a:solidFill>
                  <a:srgbClr val="333333"/>
                </a:solidFill>
                <a:latin typeface="Mali"/>
                <a:ea typeface="Mali"/>
                <a:cs typeface="Mali"/>
                <a:sym typeface="Mali"/>
              </a:rPr>
              <a:t>c</a:t>
            </a:r>
            <a:r>
              <a:rPr lang="en-US" sz="2969" strike="noStrike" u="none">
                <a:solidFill>
                  <a:srgbClr val="333333"/>
                </a:solidFill>
                <a:latin typeface="Mali"/>
                <a:ea typeface="Mali"/>
                <a:cs typeface="Mali"/>
                <a:sym typeface="Mali"/>
              </a:rPr>
              <a:t>al </a:t>
            </a:r>
            <a:r>
              <a:rPr lang="en-US" sz="2969" strike="noStrike" u="none">
                <a:solidFill>
                  <a:srgbClr val="333333"/>
                </a:solidFill>
                <a:latin typeface="Mali"/>
                <a:ea typeface="Mali"/>
                <a:cs typeface="Mali"/>
                <a:sym typeface="Mali"/>
              </a:rPr>
              <a:t>di</a:t>
            </a:r>
            <a:r>
              <a:rPr lang="en-US" sz="2969" strike="noStrike" u="none">
                <a:solidFill>
                  <a:srgbClr val="333333"/>
                </a:solidFill>
                <a:latin typeface="Mali"/>
                <a:ea typeface="Mali"/>
                <a:cs typeface="Mali"/>
                <a:sym typeface="Mali"/>
              </a:rPr>
              <a:t>a</a:t>
            </a:r>
            <a:r>
              <a:rPr lang="en-US" sz="2969" strike="noStrike" u="none">
                <a:solidFill>
                  <a:srgbClr val="333333"/>
                </a:solidFill>
                <a:latin typeface="Mali"/>
                <a:ea typeface="Mali"/>
                <a:cs typeface="Mali"/>
                <a:sym typeface="Mali"/>
              </a:rPr>
              <a:t>gn</a:t>
            </a:r>
            <a:r>
              <a:rPr lang="en-US" sz="2969" strike="noStrike" u="none">
                <a:solidFill>
                  <a:srgbClr val="333333"/>
                </a:solidFill>
                <a:latin typeface="Mali"/>
                <a:ea typeface="Mali"/>
                <a:cs typeface="Mali"/>
                <a:sym typeface="Mali"/>
              </a:rPr>
              <a:t>o</a:t>
            </a:r>
            <a:r>
              <a:rPr lang="en-US" sz="2969" strike="noStrike" u="none">
                <a:solidFill>
                  <a:srgbClr val="333333"/>
                </a:solidFill>
                <a:latin typeface="Mali"/>
                <a:ea typeface="Mali"/>
                <a:cs typeface="Mali"/>
                <a:sym typeface="Mali"/>
              </a:rPr>
              <a:t>s</a:t>
            </a:r>
            <a:r>
              <a:rPr lang="en-US" sz="2969" strike="noStrike" u="none">
                <a:solidFill>
                  <a:srgbClr val="333333"/>
                </a:solidFill>
                <a:latin typeface="Mali"/>
                <a:ea typeface="Mali"/>
                <a:cs typeface="Mali"/>
                <a:sym typeface="Mali"/>
              </a:rPr>
              <a:t>t</a:t>
            </a:r>
            <a:r>
              <a:rPr lang="en-US" sz="2969" strike="noStrike" u="none">
                <a:solidFill>
                  <a:srgbClr val="333333"/>
                </a:solidFill>
                <a:latin typeface="Mali"/>
                <a:ea typeface="Mali"/>
                <a:cs typeface="Mali"/>
                <a:sym typeface="Mali"/>
              </a:rPr>
              <a:t>ics</a:t>
            </a:r>
            <a:r>
              <a:rPr lang="en-US" sz="2969" strike="noStrike" u="none">
                <a:solidFill>
                  <a:srgbClr val="333333"/>
                </a:solidFill>
                <a:latin typeface="Mali"/>
                <a:ea typeface="Mali"/>
                <a:cs typeface="Mali"/>
                <a:sym typeface="Mali"/>
              </a:rPr>
              <a:t>, e</a:t>
            </a:r>
            <a:r>
              <a:rPr lang="en-US" sz="2969" strike="noStrike" u="none">
                <a:solidFill>
                  <a:srgbClr val="333333"/>
                </a:solidFill>
                <a:latin typeface="Mali"/>
                <a:ea typeface="Mali"/>
                <a:cs typeface="Mali"/>
                <a:sym typeface="Mali"/>
              </a:rPr>
              <a:t>nhan</a:t>
            </a:r>
            <a:r>
              <a:rPr lang="en-US" sz="2969" strike="noStrike" u="none">
                <a:solidFill>
                  <a:srgbClr val="333333"/>
                </a:solidFill>
                <a:latin typeface="Mali"/>
                <a:ea typeface="Mali"/>
                <a:cs typeface="Mali"/>
                <a:sym typeface="Mali"/>
              </a:rPr>
              <a:t>cin</a:t>
            </a:r>
            <a:r>
              <a:rPr lang="en-US" sz="2969" strike="noStrike" u="none">
                <a:solidFill>
                  <a:srgbClr val="333333"/>
                </a:solidFill>
                <a:latin typeface="Mali"/>
                <a:ea typeface="Mali"/>
                <a:cs typeface="Mali"/>
                <a:sym typeface="Mali"/>
              </a:rPr>
              <a:t>g</a:t>
            </a:r>
            <a:r>
              <a:rPr lang="en-US" sz="2969" strike="noStrike" u="none">
                <a:solidFill>
                  <a:srgbClr val="333333"/>
                </a:solidFill>
                <a:latin typeface="Mali"/>
                <a:ea typeface="Mali"/>
                <a:cs typeface="Mali"/>
                <a:sym typeface="Mali"/>
              </a:rPr>
              <a:t> t</a:t>
            </a:r>
            <a:r>
              <a:rPr lang="en-US" sz="2969" strike="noStrike" u="none">
                <a:solidFill>
                  <a:srgbClr val="333333"/>
                </a:solidFill>
                <a:latin typeface="Mali"/>
                <a:ea typeface="Mali"/>
                <a:cs typeface="Mali"/>
                <a:sym typeface="Mali"/>
              </a:rPr>
              <a:t>he</a:t>
            </a:r>
            <a:r>
              <a:rPr lang="en-US" sz="2969" strike="noStrike" u="none">
                <a:solidFill>
                  <a:srgbClr val="333333"/>
                </a:solidFill>
                <a:latin typeface="Mali"/>
                <a:ea typeface="Mali"/>
                <a:cs typeface="Mali"/>
                <a:sym typeface="Mali"/>
              </a:rPr>
              <a:t> </a:t>
            </a:r>
            <a:r>
              <a:rPr lang="en-US" sz="2969" strike="noStrike" u="none">
                <a:solidFill>
                  <a:srgbClr val="333333"/>
                </a:solidFill>
                <a:latin typeface="Mali"/>
                <a:ea typeface="Mali"/>
                <a:cs typeface="Mali"/>
                <a:sym typeface="Mali"/>
              </a:rPr>
              <a:t>pre</a:t>
            </a:r>
            <a:r>
              <a:rPr lang="en-US" sz="2969" strike="noStrike" u="none">
                <a:solidFill>
                  <a:srgbClr val="333333"/>
                </a:solidFill>
                <a:latin typeface="Mali"/>
                <a:ea typeface="Mali"/>
                <a:cs typeface="Mali"/>
                <a:sym typeface="Mali"/>
              </a:rPr>
              <a:t>c</a:t>
            </a:r>
            <a:r>
              <a:rPr lang="en-US" sz="2969" strike="noStrike" u="none">
                <a:solidFill>
                  <a:srgbClr val="333333"/>
                </a:solidFill>
                <a:latin typeface="Mali"/>
                <a:ea typeface="Mali"/>
                <a:cs typeface="Mali"/>
                <a:sym typeface="Mali"/>
              </a:rPr>
              <a:t>isi</a:t>
            </a:r>
            <a:r>
              <a:rPr lang="en-US" sz="2969" strike="noStrike" u="none">
                <a:solidFill>
                  <a:srgbClr val="333333"/>
                </a:solidFill>
                <a:latin typeface="Mali"/>
                <a:ea typeface="Mali"/>
                <a:cs typeface="Mali"/>
                <a:sym typeface="Mali"/>
              </a:rPr>
              <a:t>on</a:t>
            </a:r>
            <a:r>
              <a:rPr lang="en-US" sz="2969" strike="noStrike" u="none">
                <a:solidFill>
                  <a:srgbClr val="333333"/>
                </a:solidFill>
                <a:latin typeface="Mali"/>
                <a:ea typeface="Mali"/>
                <a:cs typeface="Mali"/>
                <a:sym typeface="Mali"/>
              </a:rPr>
              <a:t> and </a:t>
            </a:r>
            <a:r>
              <a:rPr lang="en-US" sz="2969" strike="noStrike" u="none">
                <a:solidFill>
                  <a:srgbClr val="333333"/>
                </a:solidFill>
                <a:latin typeface="Mali"/>
                <a:ea typeface="Mali"/>
                <a:cs typeface="Mali"/>
                <a:sym typeface="Mali"/>
              </a:rPr>
              <a:t>s</a:t>
            </a:r>
            <a:r>
              <a:rPr lang="en-US" sz="2969" strike="noStrike" u="none">
                <a:solidFill>
                  <a:srgbClr val="333333"/>
                </a:solidFill>
                <a:latin typeface="Mali"/>
                <a:ea typeface="Mali"/>
                <a:cs typeface="Mali"/>
                <a:sym typeface="Mali"/>
              </a:rPr>
              <a:t>p</a:t>
            </a:r>
            <a:r>
              <a:rPr lang="en-US" sz="2969" strike="noStrike" u="none">
                <a:solidFill>
                  <a:srgbClr val="333333"/>
                </a:solidFill>
                <a:latin typeface="Mali"/>
                <a:ea typeface="Mali"/>
                <a:cs typeface="Mali"/>
                <a:sym typeface="Mali"/>
              </a:rPr>
              <a:t>e</a:t>
            </a:r>
            <a:r>
              <a:rPr lang="en-US" sz="2969" strike="noStrike" u="none">
                <a:solidFill>
                  <a:srgbClr val="333333"/>
                </a:solidFill>
                <a:latin typeface="Mali"/>
                <a:ea typeface="Mali"/>
                <a:cs typeface="Mali"/>
                <a:sym typeface="Mali"/>
              </a:rPr>
              <a:t>ed of tre</a:t>
            </a:r>
            <a:r>
              <a:rPr lang="en-US" sz="2969" strike="noStrike" u="none">
                <a:solidFill>
                  <a:srgbClr val="333333"/>
                </a:solidFill>
                <a:latin typeface="Mali"/>
                <a:ea typeface="Mali"/>
                <a:cs typeface="Mali"/>
                <a:sym typeface="Mali"/>
              </a:rPr>
              <a:t>at</a:t>
            </a:r>
            <a:r>
              <a:rPr lang="en-US" sz="2969" strike="noStrike" u="none">
                <a:solidFill>
                  <a:srgbClr val="333333"/>
                </a:solidFill>
                <a:latin typeface="Mali"/>
                <a:ea typeface="Mali"/>
                <a:cs typeface="Mali"/>
                <a:sym typeface="Mali"/>
              </a:rPr>
              <a:t>men</a:t>
            </a:r>
            <a:r>
              <a:rPr lang="en-US" sz="2969" strike="noStrike" u="none">
                <a:solidFill>
                  <a:srgbClr val="333333"/>
                </a:solidFill>
                <a:latin typeface="Mali"/>
                <a:ea typeface="Mali"/>
                <a:cs typeface="Mali"/>
                <a:sym typeface="Mali"/>
              </a:rPr>
              <a:t>t </a:t>
            </a:r>
            <a:r>
              <a:rPr lang="en-US" sz="2969" strike="noStrike" u="none">
                <a:solidFill>
                  <a:srgbClr val="333333"/>
                </a:solidFill>
                <a:latin typeface="Mali"/>
                <a:ea typeface="Mali"/>
                <a:cs typeface="Mali"/>
                <a:sym typeface="Mali"/>
              </a:rPr>
              <a:t>pla</a:t>
            </a:r>
            <a:r>
              <a:rPr lang="en-US" sz="2969" strike="noStrike" u="none">
                <a:solidFill>
                  <a:srgbClr val="333333"/>
                </a:solidFill>
                <a:latin typeface="Mali"/>
                <a:ea typeface="Mali"/>
                <a:cs typeface="Mali"/>
                <a:sym typeface="Mali"/>
              </a:rPr>
              <a:t>n</a:t>
            </a:r>
            <a:r>
              <a:rPr lang="en-US" sz="2969" strike="noStrike" u="none">
                <a:solidFill>
                  <a:srgbClr val="333333"/>
                </a:solidFill>
                <a:latin typeface="Mali"/>
                <a:ea typeface="Mali"/>
                <a:cs typeface="Mali"/>
                <a:sym typeface="Mali"/>
              </a:rPr>
              <a:t>n</a:t>
            </a:r>
            <a:r>
              <a:rPr lang="en-US" sz="2969" strike="noStrike" u="none">
                <a:solidFill>
                  <a:srgbClr val="333333"/>
                </a:solidFill>
                <a:latin typeface="Mali"/>
                <a:ea typeface="Mali"/>
                <a:cs typeface="Mali"/>
                <a:sym typeface="Mali"/>
              </a:rPr>
              <a:t>i</a:t>
            </a:r>
            <a:r>
              <a:rPr lang="en-US" sz="2969" strike="noStrike" u="none">
                <a:solidFill>
                  <a:srgbClr val="333333"/>
                </a:solidFill>
                <a:latin typeface="Mali"/>
                <a:ea typeface="Mali"/>
                <a:cs typeface="Mali"/>
                <a:sym typeface="Mali"/>
              </a:rPr>
              <a:t>ng.</a:t>
            </a:r>
          </a:p>
          <a:p>
            <a:pPr algn="l" marL="0" indent="0" lvl="0">
              <a:lnSpc>
                <a:spcPts val="4157"/>
              </a:lnSpc>
              <a:spcBef>
                <a:spcPct val="0"/>
              </a:spcBef>
            </a:pPr>
            <a:r>
              <a:rPr lang="en-US" sz="2969" strike="noStrike" u="none">
                <a:solidFill>
                  <a:srgbClr val="333333"/>
                </a:solidFill>
                <a:latin typeface="Mali"/>
                <a:ea typeface="Mali"/>
                <a:cs typeface="Mali"/>
                <a:sym typeface="Mali"/>
              </a:rPr>
              <a:t>Th</a:t>
            </a:r>
            <a:r>
              <a:rPr lang="en-US" sz="2969" strike="noStrike" u="none">
                <a:solidFill>
                  <a:srgbClr val="333333"/>
                </a:solidFill>
                <a:latin typeface="Mali"/>
                <a:ea typeface="Mali"/>
                <a:cs typeface="Mali"/>
                <a:sym typeface="Mali"/>
              </a:rPr>
              <a:t>i</a:t>
            </a:r>
            <a:r>
              <a:rPr lang="en-US" sz="2969" strike="noStrike" u="none">
                <a:solidFill>
                  <a:srgbClr val="333333"/>
                </a:solidFill>
                <a:latin typeface="Mali"/>
                <a:ea typeface="Mali"/>
                <a:cs typeface="Mali"/>
                <a:sym typeface="Mali"/>
              </a:rPr>
              <a:t>s</a:t>
            </a:r>
            <a:r>
              <a:rPr lang="en-US" sz="2969" strike="noStrike" u="none">
                <a:solidFill>
                  <a:srgbClr val="333333"/>
                </a:solidFill>
                <a:latin typeface="Mali"/>
                <a:ea typeface="Mali"/>
                <a:cs typeface="Mali"/>
                <a:sym typeface="Mali"/>
              </a:rPr>
              <a:t> pr</a:t>
            </a:r>
            <a:r>
              <a:rPr lang="en-US" sz="2969" strike="noStrike" u="none">
                <a:solidFill>
                  <a:srgbClr val="333333"/>
                </a:solidFill>
                <a:latin typeface="Mali"/>
                <a:ea typeface="Mali"/>
                <a:cs typeface="Mali"/>
                <a:sym typeface="Mali"/>
              </a:rPr>
              <a:t>oje</a:t>
            </a:r>
            <a:r>
              <a:rPr lang="en-US" sz="2969" strike="noStrike" u="none">
                <a:solidFill>
                  <a:srgbClr val="333333"/>
                </a:solidFill>
                <a:latin typeface="Mali"/>
                <a:ea typeface="Mali"/>
                <a:cs typeface="Mali"/>
                <a:sym typeface="Mali"/>
              </a:rPr>
              <a:t>ct intr</a:t>
            </a:r>
            <a:r>
              <a:rPr lang="en-US" sz="2969" strike="noStrike" u="none">
                <a:solidFill>
                  <a:srgbClr val="333333"/>
                </a:solidFill>
                <a:latin typeface="Mali"/>
                <a:ea typeface="Mali"/>
                <a:cs typeface="Mali"/>
                <a:sym typeface="Mali"/>
              </a:rPr>
              <a:t>o</a:t>
            </a:r>
            <a:r>
              <a:rPr lang="en-US" sz="2969" strike="noStrike" u="none">
                <a:solidFill>
                  <a:srgbClr val="333333"/>
                </a:solidFill>
                <a:latin typeface="Mali"/>
                <a:ea typeface="Mali"/>
                <a:cs typeface="Mali"/>
                <a:sym typeface="Mali"/>
              </a:rPr>
              <a:t>du</a:t>
            </a:r>
            <a:r>
              <a:rPr lang="en-US" sz="2969" strike="noStrike" u="none">
                <a:solidFill>
                  <a:srgbClr val="333333"/>
                </a:solidFill>
                <a:latin typeface="Mali"/>
                <a:ea typeface="Mali"/>
                <a:cs typeface="Mali"/>
                <a:sym typeface="Mali"/>
              </a:rPr>
              <a:t>ces a deep</a:t>
            </a:r>
            <a:r>
              <a:rPr lang="en-US" sz="2969" strike="noStrike" u="none">
                <a:solidFill>
                  <a:srgbClr val="333333"/>
                </a:solidFill>
                <a:latin typeface="Mali"/>
                <a:ea typeface="Mali"/>
                <a:cs typeface="Mali"/>
                <a:sym typeface="Mali"/>
              </a:rPr>
              <a:t> </a:t>
            </a:r>
            <a:r>
              <a:rPr lang="en-US" sz="2969" strike="noStrike" u="none">
                <a:solidFill>
                  <a:srgbClr val="333333"/>
                </a:solidFill>
                <a:latin typeface="Mali"/>
                <a:ea typeface="Mali"/>
                <a:cs typeface="Mali"/>
                <a:sym typeface="Mali"/>
              </a:rPr>
              <a:t>learn</a:t>
            </a:r>
            <a:r>
              <a:rPr lang="en-US" sz="2969" strike="noStrike" u="none">
                <a:solidFill>
                  <a:srgbClr val="333333"/>
                </a:solidFill>
                <a:latin typeface="Mali"/>
                <a:ea typeface="Mali"/>
                <a:cs typeface="Mali"/>
                <a:sym typeface="Mali"/>
              </a:rPr>
              <a:t>i</a:t>
            </a:r>
            <a:r>
              <a:rPr lang="en-US" sz="2969" strike="noStrike" u="none">
                <a:solidFill>
                  <a:srgbClr val="333333"/>
                </a:solidFill>
                <a:latin typeface="Mali"/>
                <a:ea typeface="Mali"/>
                <a:cs typeface="Mali"/>
                <a:sym typeface="Mali"/>
              </a:rPr>
              <a:t>ng model </a:t>
            </a:r>
            <a:r>
              <a:rPr lang="en-US" sz="2969" strike="noStrike" u="none">
                <a:solidFill>
                  <a:srgbClr val="333333"/>
                </a:solidFill>
                <a:latin typeface="Mali"/>
                <a:ea typeface="Mali"/>
                <a:cs typeface="Mali"/>
                <a:sym typeface="Mali"/>
              </a:rPr>
              <a:t>t</a:t>
            </a:r>
            <a:r>
              <a:rPr lang="en-US" sz="2969" strike="noStrike" u="none">
                <a:solidFill>
                  <a:srgbClr val="333333"/>
                </a:solidFill>
                <a:latin typeface="Mali"/>
                <a:ea typeface="Mali"/>
                <a:cs typeface="Mali"/>
                <a:sym typeface="Mali"/>
              </a:rPr>
              <a:t>h</a:t>
            </a:r>
            <a:r>
              <a:rPr lang="en-US" sz="2969" strike="noStrike" u="none">
                <a:solidFill>
                  <a:srgbClr val="333333"/>
                </a:solidFill>
                <a:latin typeface="Mali"/>
                <a:ea typeface="Mali"/>
                <a:cs typeface="Mali"/>
                <a:sym typeface="Mali"/>
              </a:rPr>
              <a:t>a</a:t>
            </a:r>
            <a:r>
              <a:rPr lang="en-US" sz="2969" strike="noStrike" u="none">
                <a:solidFill>
                  <a:srgbClr val="333333"/>
                </a:solidFill>
                <a:latin typeface="Mali"/>
                <a:ea typeface="Mali"/>
                <a:cs typeface="Mali"/>
                <a:sym typeface="Mali"/>
              </a:rPr>
              <a:t>t</a:t>
            </a:r>
            <a:r>
              <a:rPr lang="en-US" sz="2969" strike="noStrike" u="none">
                <a:solidFill>
                  <a:srgbClr val="333333"/>
                </a:solidFill>
                <a:latin typeface="Mali"/>
                <a:ea typeface="Mali"/>
                <a:cs typeface="Mali"/>
                <a:sym typeface="Mali"/>
              </a:rPr>
              <a:t> </a:t>
            </a:r>
            <a:r>
              <a:rPr lang="en-US" sz="2969" strike="noStrike" u="none">
                <a:solidFill>
                  <a:srgbClr val="333333"/>
                </a:solidFill>
                <a:latin typeface="Mali"/>
                <a:ea typeface="Mali"/>
                <a:cs typeface="Mali"/>
                <a:sym typeface="Mali"/>
              </a:rPr>
              <a:t>a</a:t>
            </a:r>
            <a:r>
              <a:rPr lang="en-US" sz="2969" strike="noStrike" u="none">
                <a:solidFill>
                  <a:srgbClr val="333333"/>
                </a:solidFill>
                <a:latin typeface="Mali"/>
                <a:ea typeface="Mali"/>
                <a:cs typeface="Mali"/>
                <a:sym typeface="Mali"/>
              </a:rPr>
              <a:t>ut</a:t>
            </a:r>
            <a:r>
              <a:rPr lang="en-US" sz="2969" strike="noStrike" u="none">
                <a:solidFill>
                  <a:srgbClr val="333333"/>
                </a:solidFill>
                <a:latin typeface="Mali"/>
                <a:ea typeface="Mali"/>
                <a:cs typeface="Mali"/>
                <a:sym typeface="Mali"/>
              </a:rPr>
              <a:t>omates</a:t>
            </a:r>
            <a:r>
              <a:rPr lang="en-US" sz="2969" strike="noStrike" u="none">
                <a:solidFill>
                  <a:srgbClr val="333333"/>
                </a:solidFill>
                <a:latin typeface="Mali"/>
                <a:ea typeface="Mali"/>
                <a:cs typeface="Mali"/>
                <a:sym typeface="Mali"/>
              </a:rPr>
              <a:t> </a:t>
            </a:r>
            <a:r>
              <a:rPr lang="en-US" sz="2969" strike="noStrike" u="none">
                <a:solidFill>
                  <a:srgbClr val="333333"/>
                </a:solidFill>
                <a:latin typeface="Mali"/>
                <a:ea typeface="Mali"/>
                <a:cs typeface="Mali"/>
                <a:sym typeface="Mali"/>
              </a:rPr>
              <a:t>the</a:t>
            </a:r>
            <a:r>
              <a:rPr lang="en-US" sz="2969" strike="noStrike" u="none">
                <a:solidFill>
                  <a:srgbClr val="333333"/>
                </a:solidFill>
                <a:latin typeface="Mali"/>
                <a:ea typeface="Mali"/>
                <a:cs typeface="Mali"/>
                <a:sym typeface="Mali"/>
              </a:rPr>
              <a:t> </a:t>
            </a:r>
            <a:r>
              <a:rPr lang="en-US" sz="2969" strike="noStrike" u="none">
                <a:solidFill>
                  <a:srgbClr val="333333"/>
                </a:solidFill>
                <a:latin typeface="Mali"/>
                <a:ea typeface="Mali"/>
                <a:cs typeface="Mali"/>
                <a:sym typeface="Mali"/>
              </a:rPr>
              <a:t>cl</a:t>
            </a:r>
            <a:r>
              <a:rPr lang="en-US" sz="2969" strike="noStrike" u="none">
                <a:solidFill>
                  <a:srgbClr val="333333"/>
                </a:solidFill>
                <a:latin typeface="Mali"/>
                <a:ea typeface="Mali"/>
                <a:cs typeface="Mali"/>
                <a:sym typeface="Mali"/>
              </a:rPr>
              <a:t>a</a:t>
            </a:r>
            <a:r>
              <a:rPr lang="en-US" sz="2969" strike="noStrike" u="none">
                <a:solidFill>
                  <a:srgbClr val="333333"/>
                </a:solidFill>
                <a:latin typeface="Mali"/>
                <a:ea typeface="Mali"/>
                <a:cs typeface="Mali"/>
                <a:sym typeface="Mali"/>
              </a:rPr>
              <a:t>ssifi</a:t>
            </a:r>
            <a:r>
              <a:rPr lang="en-US" sz="2969" strike="noStrike" u="none">
                <a:solidFill>
                  <a:srgbClr val="333333"/>
                </a:solidFill>
                <a:latin typeface="Mali"/>
                <a:ea typeface="Mali"/>
                <a:cs typeface="Mali"/>
                <a:sym typeface="Mali"/>
              </a:rPr>
              <a:t>ca</a:t>
            </a:r>
            <a:r>
              <a:rPr lang="en-US" sz="2969" strike="noStrike" u="none">
                <a:solidFill>
                  <a:srgbClr val="333333"/>
                </a:solidFill>
                <a:latin typeface="Mali"/>
                <a:ea typeface="Mali"/>
                <a:cs typeface="Mali"/>
                <a:sym typeface="Mali"/>
              </a:rPr>
              <a:t>tion</a:t>
            </a:r>
            <a:r>
              <a:rPr lang="en-US" sz="2969" strike="noStrike" u="none">
                <a:solidFill>
                  <a:srgbClr val="333333"/>
                </a:solidFill>
                <a:latin typeface="Mali"/>
                <a:ea typeface="Mali"/>
                <a:cs typeface="Mali"/>
                <a:sym typeface="Mali"/>
              </a:rPr>
              <a:t> o</a:t>
            </a:r>
            <a:r>
              <a:rPr lang="en-US" sz="2969" strike="noStrike" u="none">
                <a:solidFill>
                  <a:srgbClr val="333333"/>
                </a:solidFill>
                <a:latin typeface="Mali"/>
                <a:ea typeface="Mali"/>
                <a:cs typeface="Mali"/>
                <a:sym typeface="Mali"/>
              </a:rPr>
              <a:t>f brai</a:t>
            </a:r>
            <a:r>
              <a:rPr lang="en-US" sz="2969" strike="noStrike" u="none">
                <a:solidFill>
                  <a:srgbClr val="333333"/>
                </a:solidFill>
                <a:latin typeface="Mali"/>
                <a:ea typeface="Mali"/>
                <a:cs typeface="Mali"/>
                <a:sym typeface="Mali"/>
              </a:rPr>
              <a:t>n</a:t>
            </a:r>
            <a:r>
              <a:rPr lang="en-US" sz="2969" strike="noStrike" u="none">
                <a:solidFill>
                  <a:srgbClr val="333333"/>
                </a:solidFill>
                <a:latin typeface="Mali"/>
                <a:ea typeface="Mali"/>
                <a:cs typeface="Mali"/>
                <a:sym typeface="Mali"/>
              </a:rPr>
              <a:t> t</a:t>
            </a:r>
            <a:r>
              <a:rPr lang="en-US" sz="2969" strike="noStrike" u="none">
                <a:solidFill>
                  <a:srgbClr val="333333"/>
                </a:solidFill>
                <a:latin typeface="Mali"/>
                <a:ea typeface="Mali"/>
                <a:cs typeface="Mali"/>
                <a:sym typeface="Mali"/>
              </a:rPr>
              <a:t>u</a:t>
            </a:r>
            <a:r>
              <a:rPr lang="en-US" sz="2969" strike="noStrike" u="none">
                <a:solidFill>
                  <a:srgbClr val="333333"/>
                </a:solidFill>
                <a:latin typeface="Mali"/>
                <a:ea typeface="Mali"/>
                <a:cs typeface="Mali"/>
                <a:sym typeface="Mali"/>
              </a:rPr>
              <a:t>mour</a:t>
            </a:r>
            <a:r>
              <a:rPr lang="en-US" sz="2969" strike="noStrike" u="none">
                <a:solidFill>
                  <a:srgbClr val="333333"/>
                </a:solidFill>
                <a:latin typeface="Mali"/>
                <a:ea typeface="Mali"/>
                <a:cs typeface="Mali"/>
                <a:sym typeface="Mali"/>
              </a:rPr>
              <a:t>s </a:t>
            </a:r>
            <a:r>
              <a:rPr lang="en-US" sz="2969" strike="noStrike" u="none">
                <a:solidFill>
                  <a:srgbClr val="333333"/>
                </a:solidFill>
                <a:latin typeface="Mali"/>
                <a:ea typeface="Mali"/>
                <a:cs typeface="Mali"/>
                <a:sym typeface="Mali"/>
              </a:rPr>
              <a:t>by</a:t>
            </a:r>
            <a:r>
              <a:rPr lang="en-US" sz="2969" strike="noStrike" u="none">
                <a:solidFill>
                  <a:srgbClr val="333333"/>
                </a:solidFill>
                <a:latin typeface="Mali"/>
                <a:ea typeface="Mali"/>
                <a:cs typeface="Mali"/>
                <a:sym typeface="Mali"/>
              </a:rPr>
              <a:t> l</a:t>
            </a:r>
            <a:r>
              <a:rPr lang="en-US" sz="2969" strike="noStrike" u="none">
                <a:solidFill>
                  <a:srgbClr val="333333"/>
                </a:solidFill>
                <a:latin typeface="Mali"/>
                <a:ea typeface="Mali"/>
                <a:cs typeface="Mali"/>
                <a:sym typeface="Mali"/>
              </a:rPr>
              <a:t>e</a:t>
            </a:r>
            <a:r>
              <a:rPr lang="en-US" sz="2969" strike="noStrike" u="none">
                <a:solidFill>
                  <a:srgbClr val="333333"/>
                </a:solidFill>
                <a:latin typeface="Mali"/>
                <a:ea typeface="Mali"/>
                <a:cs typeface="Mali"/>
                <a:sym typeface="Mali"/>
              </a:rPr>
              <a:t>v</a:t>
            </a:r>
            <a:r>
              <a:rPr lang="en-US" sz="2969" strike="noStrike" u="none">
                <a:solidFill>
                  <a:srgbClr val="333333"/>
                </a:solidFill>
                <a:latin typeface="Mali"/>
                <a:ea typeface="Mali"/>
                <a:cs typeface="Mali"/>
                <a:sym typeface="Mali"/>
              </a:rPr>
              <a:t>er</a:t>
            </a:r>
            <a:r>
              <a:rPr lang="en-US" sz="2969" strike="noStrike" u="none">
                <a:solidFill>
                  <a:srgbClr val="333333"/>
                </a:solidFill>
                <a:latin typeface="Mali"/>
                <a:ea typeface="Mali"/>
                <a:cs typeface="Mali"/>
                <a:sym typeface="Mali"/>
              </a:rPr>
              <a:t>a</a:t>
            </a:r>
            <a:r>
              <a:rPr lang="en-US" sz="2969" strike="noStrike" u="none">
                <a:solidFill>
                  <a:srgbClr val="333333"/>
                </a:solidFill>
                <a:latin typeface="Mali"/>
                <a:ea typeface="Mali"/>
                <a:cs typeface="Mali"/>
                <a:sym typeface="Mali"/>
              </a:rPr>
              <a:t>g</a:t>
            </a:r>
            <a:r>
              <a:rPr lang="en-US" sz="2969" strike="noStrike" u="none">
                <a:solidFill>
                  <a:srgbClr val="333333"/>
                </a:solidFill>
                <a:latin typeface="Mali"/>
                <a:ea typeface="Mali"/>
                <a:cs typeface="Mali"/>
                <a:sym typeface="Mali"/>
              </a:rPr>
              <a:t>i</a:t>
            </a:r>
            <a:r>
              <a:rPr lang="en-US" sz="2969" strike="noStrike" u="none">
                <a:solidFill>
                  <a:srgbClr val="333333"/>
                </a:solidFill>
                <a:latin typeface="Mali"/>
                <a:ea typeface="Mali"/>
                <a:cs typeface="Mali"/>
                <a:sym typeface="Mali"/>
              </a:rPr>
              <a:t>ng</a:t>
            </a:r>
            <a:r>
              <a:rPr lang="en-US" sz="2969" strike="noStrike" u="none">
                <a:solidFill>
                  <a:srgbClr val="333333"/>
                </a:solidFill>
                <a:latin typeface="Mali"/>
                <a:ea typeface="Mali"/>
                <a:cs typeface="Mali"/>
                <a:sym typeface="Mali"/>
              </a:rPr>
              <a:t> </a:t>
            </a:r>
            <a:r>
              <a:rPr lang="en-US" sz="2969" strike="noStrike" u="none">
                <a:solidFill>
                  <a:srgbClr val="333333"/>
                </a:solidFill>
                <a:latin typeface="Mali"/>
                <a:ea typeface="Mali"/>
                <a:cs typeface="Mali"/>
                <a:sym typeface="Mali"/>
              </a:rPr>
              <a:t>a </a:t>
            </a:r>
            <a:r>
              <a:rPr lang="en-US" sz="2969" strike="noStrike" u="none">
                <a:solidFill>
                  <a:srgbClr val="333333"/>
                </a:solidFill>
                <a:latin typeface="Mali"/>
                <a:ea typeface="Mali"/>
                <a:cs typeface="Mali"/>
                <a:sym typeface="Mali"/>
              </a:rPr>
              <a:t>p</a:t>
            </a:r>
            <a:r>
              <a:rPr lang="en-US" sz="2969" strike="noStrike" u="none">
                <a:solidFill>
                  <a:srgbClr val="333333"/>
                </a:solidFill>
                <a:latin typeface="Mali"/>
                <a:ea typeface="Mali"/>
                <a:cs typeface="Mali"/>
                <a:sym typeface="Mali"/>
              </a:rPr>
              <a:t>r</a:t>
            </a:r>
            <a:r>
              <a:rPr lang="en-US" sz="2969" strike="noStrike" u="none">
                <a:solidFill>
                  <a:srgbClr val="333333"/>
                </a:solidFill>
                <a:latin typeface="Mali"/>
                <a:ea typeface="Mali"/>
                <a:cs typeface="Mali"/>
                <a:sym typeface="Mali"/>
              </a:rPr>
              <a:t>e</a:t>
            </a:r>
            <a:r>
              <a:rPr lang="en-US" sz="2969" strike="noStrike" u="none">
                <a:solidFill>
                  <a:srgbClr val="333333"/>
                </a:solidFill>
                <a:latin typeface="Mali"/>
                <a:ea typeface="Mali"/>
                <a:cs typeface="Mali"/>
                <a:sym typeface="Mali"/>
              </a:rPr>
              <a:t>-t</a:t>
            </a:r>
            <a:r>
              <a:rPr lang="en-US" sz="2969" strike="noStrike" u="none">
                <a:solidFill>
                  <a:srgbClr val="333333"/>
                </a:solidFill>
                <a:latin typeface="Mali"/>
                <a:ea typeface="Mali"/>
                <a:cs typeface="Mali"/>
                <a:sym typeface="Mali"/>
              </a:rPr>
              <a:t>r</a:t>
            </a:r>
            <a:r>
              <a:rPr lang="en-US" sz="2969" strike="noStrike" u="none">
                <a:solidFill>
                  <a:srgbClr val="333333"/>
                </a:solidFill>
                <a:latin typeface="Mali"/>
                <a:ea typeface="Mali"/>
                <a:cs typeface="Mali"/>
                <a:sym typeface="Mali"/>
              </a:rPr>
              <a:t>a</a:t>
            </a:r>
            <a:r>
              <a:rPr lang="en-US" sz="2969" strike="noStrike" u="none">
                <a:solidFill>
                  <a:srgbClr val="333333"/>
                </a:solidFill>
                <a:latin typeface="Mali"/>
                <a:ea typeface="Mali"/>
                <a:cs typeface="Mali"/>
                <a:sym typeface="Mali"/>
              </a:rPr>
              <a:t>i</a:t>
            </a:r>
            <a:r>
              <a:rPr lang="en-US" sz="2969" strike="noStrike" u="none">
                <a:solidFill>
                  <a:srgbClr val="333333"/>
                </a:solidFill>
                <a:latin typeface="Mali"/>
                <a:ea typeface="Mali"/>
                <a:cs typeface="Mali"/>
                <a:sym typeface="Mali"/>
              </a:rPr>
              <a:t>n</a:t>
            </a:r>
            <a:r>
              <a:rPr lang="en-US" sz="2969" strike="noStrike" u="none">
                <a:solidFill>
                  <a:srgbClr val="333333"/>
                </a:solidFill>
                <a:latin typeface="Mali"/>
                <a:ea typeface="Mali"/>
                <a:cs typeface="Mali"/>
                <a:sym typeface="Mali"/>
              </a:rPr>
              <a:t>e</a:t>
            </a:r>
            <a:r>
              <a:rPr lang="en-US" sz="2969" strike="noStrike" u="none">
                <a:solidFill>
                  <a:srgbClr val="333333"/>
                </a:solidFill>
                <a:latin typeface="Mali"/>
                <a:ea typeface="Mali"/>
                <a:cs typeface="Mali"/>
                <a:sym typeface="Mali"/>
              </a:rPr>
              <a:t>d</a:t>
            </a:r>
            <a:r>
              <a:rPr lang="en-US" sz="2969" strike="noStrike" u="none">
                <a:solidFill>
                  <a:srgbClr val="333333"/>
                </a:solidFill>
                <a:latin typeface="Mali"/>
                <a:ea typeface="Mali"/>
                <a:cs typeface="Mali"/>
                <a:sym typeface="Mali"/>
              </a:rPr>
              <a:t> </a:t>
            </a:r>
            <a:r>
              <a:rPr lang="en-US" sz="2969" strike="noStrike" u="none">
                <a:solidFill>
                  <a:srgbClr val="333333"/>
                </a:solidFill>
                <a:latin typeface="Mali"/>
                <a:ea typeface="Mali"/>
                <a:cs typeface="Mali"/>
                <a:sym typeface="Mali"/>
              </a:rPr>
              <a:t>c</a:t>
            </a:r>
            <a:r>
              <a:rPr lang="en-US" sz="2969" strike="noStrike" u="none">
                <a:solidFill>
                  <a:srgbClr val="333333"/>
                </a:solidFill>
                <a:latin typeface="Mali"/>
                <a:ea typeface="Mali"/>
                <a:cs typeface="Mali"/>
                <a:sym typeface="Mali"/>
              </a:rPr>
              <a:t>o</a:t>
            </a:r>
            <a:r>
              <a:rPr lang="en-US" sz="2969" strike="noStrike" u="none">
                <a:solidFill>
                  <a:srgbClr val="333333"/>
                </a:solidFill>
                <a:latin typeface="Mali"/>
                <a:ea typeface="Mali"/>
                <a:cs typeface="Mali"/>
                <a:sym typeface="Mali"/>
              </a:rPr>
              <a:t>n</a:t>
            </a:r>
            <a:r>
              <a:rPr lang="en-US" sz="2969" strike="noStrike" u="none">
                <a:solidFill>
                  <a:srgbClr val="333333"/>
                </a:solidFill>
                <a:latin typeface="Mali"/>
                <a:ea typeface="Mali"/>
                <a:cs typeface="Mali"/>
                <a:sym typeface="Mali"/>
              </a:rPr>
              <a:t>volut</a:t>
            </a:r>
            <a:r>
              <a:rPr lang="en-US" sz="2969" strike="noStrike" u="none">
                <a:solidFill>
                  <a:srgbClr val="333333"/>
                </a:solidFill>
                <a:latin typeface="Mali"/>
                <a:ea typeface="Mali"/>
                <a:cs typeface="Mali"/>
                <a:sym typeface="Mali"/>
              </a:rPr>
              <a:t>ion</a:t>
            </a:r>
            <a:r>
              <a:rPr lang="en-US" sz="2969" strike="noStrike" u="none">
                <a:solidFill>
                  <a:srgbClr val="333333"/>
                </a:solidFill>
                <a:latin typeface="Mali"/>
                <a:ea typeface="Mali"/>
                <a:cs typeface="Mali"/>
                <a:sym typeface="Mali"/>
              </a:rPr>
              <a:t>a</a:t>
            </a:r>
            <a:r>
              <a:rPr lang="en-US" sz="2969" strike="noStrike" u="none">
                <a:solidFill>
                  <a:srgbClr val="333333"/>
                </a:solidFill>
                <a:latin typeface="Mali"/>
                <a:ea typeface="Mali"/>
                <a:cs typeface="Mali"/>
                <a:sym typeface="Mali"/>
              </a:rPr>
              <a:t>l</a:t>
            </a:r>
            <a:r>
              <a:rPr lang="en-US" sz="2969" strike="noStrike" u="none">
                <a:solidFill>
                  <a:srgbClr val="333333"/>
                </a:solidFill>
                <a:latin typeface="Mali"/>
                <a:ea typeface="Mali"/>
                <a:cs typeface="Mali"/>
                <a:sym typeface="Mali"/>
              </a:rPr>
              <a:t> </a:t>
            </a:r>
            <a:r>
              <a:rPr lang="en-US" sz="2969" strike="noStrike" u="none">
                <a:solidFill>
                  <a:srgbClr val="333333"/>
                </a:solidFill>
                <a:latin typeface="Mali"/>
                <a:ea typeface="Mali"/>
                <a:cs typeface="Mali"/>
                <a:sym typeface="Mali"/>
              </a:rPr>
              <a:t>n</a:t>
            </a:r>
            <a:r>
              <a:rPr lang="en-US" sz="2969" strike="noStrike" u="none">
                <a:solidFill>
                  <a:srgbClr val="333333"/>
                </a:solidFill>
                <a:latin typeface="Mali"/>
                <a:ea typeface="Mali"/>
                <a:cs typeface="Mali"/>
                <a:sym typeface="Mali"/>
              </a:rPr>
              <a:t>e</a:t>
            </a:r>
            <a:r>
              <a:rPr lang="en-US" sz="2969" strike="noStrike" u="none">
                <a:solidFill>
                  <a:srgbClr val="333333"/>
                </a:solidFill>
                <a:latin typeface="Mali"/>
                <a:ea typeface="Mali"/>
                <a:cs typeface="Mali"/>
                <a:sym typeface="Mali"/>
              </a:rPr>
              <a:t>ura</a:t>
            </a:r>
            <a:r>
              <a:rPr lang="en-US" sz="2969" strike="noStrike" u="none">
                <a:solidFill>
                  <a:srgbClr val="333333"/>
                </a:solidFill>
                <a:latin typeface="Mali"/>
                <a:ea typeface="Mali"/>
                <a:cs typeface="Mali"/>
                <a:sym typeface="Mali"/>
              </a:rPr>
              <a:t>l</a:t>
            </a:r>
            <a:r>
              <a:rPr lang="en-US" sz="2969" strike="noStrike" u="none">
                <a:solidFill>
                  <a:srgbClr val="333333"/>
                </a:solidFill>
                <a:latin typeface="Mali"/>
                <a:ea typeface="Mali"/>
                <a:cs typeface="Mali"/>
                <a:sym typeface="Mali"/>
              </a:rPr>
              <a:t> n</a:t>
            </a:r>
            <a:r>
              <a:rPr lang="en-US" sz="2969" strike="noStrike" u="none">
                <a:solidFill>
                  <a:srgbClr val="333333"/>
                </a:solidFill>
                <a:latin typeface="Mali"/>
                <a:ea typeface="Mali"/>
                <a:cs typeface="Mali"/>
                <a:sym typeface="Mali"/>
              </a:rPr>
              <a:t>et</a:t>
            </a:r>
            <a:r>
              <a:rPr lang="en-US" sz="2969" strike="noStrike" u="none">
                <a:solidFill>
                  <a:srgbClr val="333333"/>
                </a:solidFill>
                <a:latin typeface="Mali"/>
                <a:ea typeface="Mali"/>
                <a:cs typeface="Mali"/>
                <a:sym typeface="Mali"/>
              </a:rPr>
              <a:t>work (CNN). Th</a:t>
            </a:r>
            <a:r>
              <a:rPr lang="en-US" sz="2969" strike="noStrike" u="none">
                <a:solidFill>
                  <a:srgbClr val="333333"/>
                </a:solidFill>
                <a:latin typeface="Mali"/>
                <a:ea typeface="Mali"/>
                <a:cs typeface="Mali"/>
                <a:sym typeface="Mali"/>
              </a:rPr>
              <a:t>e </a:t>
            </a:r>
            <a:r>
              <a:rPr lang="en-US" sz="2969" strike="noStrike" u="none">
                <a:solidFill>
                  <a:srgbClr val="333333"/>
                </a:solidFill>
                <a:latin typeface="Mali"/>
                <a:ea typeface="Mali"/>
                <a:cs typeface="Mali"/>
                <a:sym typeface="Mali"/>
              </a:rPr>
              <a:t>mo</a:t>
            </a:r>
            <a:r>
              <a:rPr lang="en-US" sz="2969" strike="noStrike" u="none">
                <a:solidFill>
                  <a:srgbClr val="333333"/>
                </a:solidFill>
                <a:latin typeface="Mali"/>
                <a:ea typeface="Mali"/>
                <a:cs typeface="Mali"/>
                <a:sym typeface="Mali"/>
              </a:rPr>
              <a:t>d</a:t>
            </a:r>
            <a:r>
              <a:rPr lang="en-US" sz="2969" strike="noStrike" u="none">
                <a:solidFill>
                  <a:srgbClr val="333333"/>
                </a:solidFill>
                <a:latin typeface="Mali"/>
                <a:ea typeface="Mali"/>
                <a:cs typeface="Mali"/>
                <a:sym typeface="Mali"/>
              </a:rPr>
              <a:t>el </a:t>
            </a:r>
            <a:r>
              <a:rPr lang="en-US" sz="2969" strike="noStrike" u="none">
                <a:solidFill>
                  <a:srgbClr val="333333"/>
                </a:solidFill>
                <a:latin typeface="Mali"/>
                <a:ea typeface="Mali"/>
                <a:cs typeface="Mali"/>
                <a:sym typeface="Mali"/>
              </a:rPr>
              <a:t>p</a:t>
            </a:r>
            <a:r>
              <a:rPr lang="en-US" sz="2969" strike="noStrike" u="none">
                <a:solidFill>
                  <a:srgbClr val="333333"/>
                </a:solidFill>
                <a:latin typeface="Mali"/>
                <a:ea typeface="Mali"/>
                <a:cs typeface="Mali"/>
                <a:sym typeface="Mali"/>
              </a:rPr>
              <a:t>rocesse</a:t>
            </a:r>
            <a:r>
              <a:rPr lang="en-US" sz="2969" strike="noStrike" u="none">
                <a:solidFill>
                  <a:srgbClr val="333333"/>
                </a:solidFill>
                <a:latin typeface="Mali"/>
                <a:ea typeface="Mali"/>
                <a:cs typeface="Mali"/>
                <a:sym typeface="Mali"/>
              </a:rPr>
              <a:t>s </a:t>
            </a:r>
            <a:r>
              <a:rPr lang="en-US" sz="2969" strike="noStrike" u="none">
                <a:solidFill>
                  <a:srgbClr val="333333"/>
                </a:solidFill>
                <a:latin typeface="Mali"/>
                <a:ea typeface="Mali"/>
                <a:cs typeface="Mali"/>
                <a:sym typeface="Mali"/>
              </a:rPr>
              <a:t>MRI </a:t>
            </a:r>
            <a:r>
              <a:rPr lang="en-US" sz="2969" strike="noStrike" u="none">
                <a:solidFill>
                  <a:srgbClr val="333333"/>
                </a:solidFill>
                <a:latin typeface="Mali"/>
                <a:ea typeface="Mali"/>
                <a:cs typeface="Mali"/>
                <a:sym typeface="Mali"/>
              </a:rPr>
              <a:t>i</a:t>
            </a:r>
            <a:r>
              <a:rPr lang="en-US" sz="2969" strike="noStrike" u="none">
                <a:solidFill>
                  <a:srgbClr val="333333"/>
                </a:solidFill>
                <a:latin typeface="Mali"/>
                <a:ea typeface="Mali"/>
                <a:cs typeface="Mali"/>
                <a:sym typeface="Mali"/>
              </a:rPr>
              <a:t>mage</a:t>
            </a:r>
            <a:r>
              <a:rPr lang="en-US" sz="2969" strike="noStrike" u="none">
                <a:solidFill>
                  <a:srgbClr val="333333"/>
                </a:solidFill>
                <a:latin typeface="Mali"/>
                <a:ea typeface="Mali"/>
                <a:cs typeface="Mali"/>
                <a:sym typeface="Mali"/>
              </a:rPr>
              <a:t>s a</a:t>
            </a:r>
            <a:r>
              <a:rPr lang="en-US" sz="2969" strike="noStrike" u="none">
                <a:solidFill>
                  <a:srgbClr val="333333"/>
                </a:solidFill>
                <a:latin typeface="Mali"/>
                <a:ea typeface="Mali"/>
                <a:cs typeface="Mali"/>
                <a:sym typeface="Mali"/>
              </a:rPr>
              <a:t>nd</a:t>
            </a:r>
            <a:r>
              <a:rPr lang="en-US" sz="2969" strike="noStrike" u="none">
                <a:solidFill>
                  <a:srgbClr val="333333"/>
                </a:solidFill>
                <a:latin typeface="Mali"/>
                <a:ea typeface="Mali"/>
                <a:cs typeface="Mali"/>
                <a:sym typeface="Mali"/>
              </a:rPr>
              <a:t> cat</a:t>
            </a:r>
            <a:r>
              <a:rPr lang="en-US" sz="2969" strike="noStrike" u="none">
                <a:solidFill>
                  <a:srgbClr val="333333"/>
                </a:solidFill>
                <a:latin typeface="Mali"/>
                <a:ea typeface="Mali"/>
                <a:cs typeface="Mali"/>
                <a:sym typeface="Mali"/>
              </a:rPr>
              <a:t>egor</a:t>
            </a:r>
            <a:r>
              <a:rPr lang="en-US" sz="2969" strike="noStrike" u="none">
                <a:solidFill>
                  <a:srgbClr val="333333"/>
                </a:solidFill>
                <a:latin typeface="Mali"/>
                <a:ea typeface="Mali"/>
                <a:cs typeface="Mali"/>
                <a:sym typeface="Mali"/>
              </a:rPr>
              <a:t>i</a:t>
            </a:r>
            <a:r>
              <a:rPr lang="en-US" sz="2969" strike="noStrike" u="none">
                <a:solidFill>
                  <a:srgbClr val="333333"/>
                </a:solidFill>
                <a:latin typeface="Mali"/>
                <a:ea typeface="Mali"/>
                <a:cs typeface="Mali"/>
                <a:sym typeface="Mali"/>
              </a:rPr>
              <a:t>ze</a:t>
            </a:r>
            <a:r>
              <a:rPr lang="en-US" sz="2969" strike="noStrike" u="none">
                <a:solidFill>
                  <a:srgbClr val="333333"/>
                </a:solidFill>
                <a:latin typeface="Mali"/>
                <a:ea typeface="Mali"/>
                <a:cs typeface="Mali"/>
                <a:sym typeface="Mali"/>
              </a:rPr>
              <a:t>s </a:t>
            </a:r>
            <a:r>
              <a:rPr lang="en-US" sz="2969" strike="noStrike" u="none">
                <a:solidFill>
                  <a:srgbClr val="333333"/>
                </a:solidFill>
                <a:latin typeface="Mali"/>
                <a:ea typeface="Mali"/>
                <a:cs typeface="Mali"/>
                <a:sym typeface="Mali"/>
              </a:rPr>
              <a:t>them int</a:t>
            </a:r>
            <a:r>
              <a:rPr lang="en-US" sz="2969" strike="noStrike" u="none">
                <a:solidFill>
                  <a:srgbClr val="333333"/>
                </a:solidFill>
                <a:latin typeface="Mali"/>
                <a:ea typeface="Mali"/>
                <a:cs typeface="Mali"/>
                <a:sym typeface="Mali"/>
              </a:rPr>
              <a:t>o</a:t>
            </a:r>
            <a:r>
              <a:rPr lang="en-US" sz="2969" strike="noStrike" u="none">
                <a:solidFill>
                  <a:srgbClr val="333333"/>
                </a:solidFill>
                <a:latin typeface="Mali"/>
                <a:ea typeface="Mali"/>
                <a:cs typeface="Mali"/>
                <a:sym typeface="Mali"/>
              </a:rPr>
              <a:t> on</a:t>
            </a:r>
            <a:r>
              <a:rPr lang="en-US" sz="2969" strike="noStrike" u="none">
                <a:solidFill>
                  <a:srgbClr val="333333"/>
                </a:solidFill>
                <a:latin typeface="Mali"/>
                <a:ea typeface="Mali"/>
                <a:cs typeface="Mali"/>
                <a:sym typeface="Mali"/>
              </a:rPr>
              <a:t>e </a:t>
            </a:r>
            <a:r>
              <a:rPr lang="en-US" sz="2969" strike="noStrike" u="none">
                <a:solidFill>
                  <a:srgbClr val="333333"/>
                </a:solidFill>
                <a:latin typeface="Mali"/>
                <a:ea typeface="Mali"/>
                <a:cs typeface="Mali"/>
                <a:sym typeface="Mali"/>
              </a:rPr>
              <a:t>of fo</a:t>
            </a:r>
            <a:r>
              <a:rPr lang="en-US" sz="2969" strike="noStrike" u="none">
                <a:solidFill>
                  <a:srgbClr val="333333"/>
                </a:solidFill>
                <a:latin typeface="Mali"/>
                <a:ea typeface="Mali"/>
                <a:cs typeface="Mali"/>
                <a:sym typeface="Mali"/>
              </a:rPr>
              <a:t>u</a:t>
            </a:r>
            <a:r>
              <a:rPr lang="en-US" sz="2969" strike="noStrike" u="none">
                <a:solidFill>
                  <a:srgbClr val="333333"/>
                </a:solidFill>
                <a:latin typeface="Mali"/>
                <a:ea typeface="Mali"/>
                <a:cs typeface="Mali"/>
                <a:sym typeface="Mali"/>
              </a:rPr>
              <a:t>r </a:t>
            </a:r>
            <a:r>
              <a:rPr lang="en-US" sz="2969" strike="noStrike" u="none">
                <a:solidFill>
                  <a:srgbClr val="333333"/>
                </a:solidFill>
                <a:latin typeface="Mali"/>
                <a:ea typeface="Mali"/>
                <a:cs typeface="Mali"/>
                <a:sym typeface="Mali"/>
              </a:rPr>
              <a:t>p</a:t>
            </a:r>
            <a:r>
              <a:rPr lang="en-US" sz="2969" strike="noStrike" u="none">
                <a:solidFill>
                  <a:srgbClr val="333333"/>
                </a:solidFill>
                <a:latin typeface="Mali"/>
                <a:ea typeface="Mali"/>
                <a:cs typeface="Mali"/>
                <a:sym typeface="Mali"/>
              </a:rPr>
              <a:t>o</a:t>
            </a:r>
            <a:r>
              <a:rPr lang="en-US" sz="2969" strike="noStrike" u="none">
                <a:solidFill>
                  <a:srgbClr val="333333"/>
                </a:solidFill>
                <a:latin typeface="Mali"/>
                <a:ea typeface="Mali"/>
                <a:cs typeface="Mali"/>
                <a:sym typeface="Mali"/>
              </a:rPr>
              <a:t>ss</a:t>
            </a:r>
            <a:r>
              <a:rPr lang="en-US" sz="2969" strike="noStrike" u="none">
                <a:solidFill>
                  <a:srgbClr val="333333"/>
                </a:solidFill>
                <a:latin typeface="Mali"/>
                <a:ea typeface="Mali"/>
                <a:cs typeface="Mali"/>
                <a:sym typeface="Mali"/>
              </a:rPr>
              <a:t>ibl</a:t>
            </a:r>
            <a:r>
              <a:rPr lang="en-US" sz="2969" strike="noStrike" u="none">
                <a:solidFill>
                  <a:srgbClr val="333333"/>
                </a:solidFill>
                <a:latin typeface="Mali"/>
                <a:ea typeface="Mali"/>
                <a:cs typeface="Mali"/>
                <a:sym typeface="Mali"/>
              </a:rPr>
              <a:t>e c</a:t>
            </a:r>
            <a:r>
              <a:rPr lang="en-US" sz="2969" strike="noStrike" u="none">
                <a:solidFill>
                  <a:srgbClr val="333333"/>
                </a:solidFill>
                <a:latin typeface="Mali"/>
                <a:ea typeface="Mali"/>
                <a:cs typeface="Mali"/>
                <a:sym typeface="Mali"/>
              </a:rPr>
              <a:t>lass</a:t>
            </a:r>
            <a:r>
              <a:rPr lang="en-US" sz="2969" strike="noStrike" u="none">
                <a:solidFill>
                  <a:srgbClr val="333333"/>
                </a:solidFill>
                <a:latin typeface="Mali"/>
                <a:ea typeface="Mali"/>
                <a:cs typeface="Mali"/>
                <a:sym typeface="Mali"/>
              </a:rPr>
              <a:t>es</a:t>
            </a:r>
            <a:r>
              <a:rPr lang="en-US" sz="2969" strike="noStrike" u="none">
                <a:solidFill>
                  <a:srgbClr val="333333"/>
                </a:solidFill>
                <a:latin typeface="Mali"/>
                <a:ea typeface="Mali"/>
                <a:cs typeface="Mali"/>
                <a:sym typeface="Mali"/>
              </a:rPr>
              <a:t>:</a:t>
            </a:r>
            <a:r>
              <a:rPr lang="en-US" sz="2969" strike="noStrike" u="none">
                <a:solidFill>
                  <a:srgbClr val="333333"/>
                </a:solidFill>
                <a:latin typeface="Mali"/>
                <a:ea typeface="Mali"/>
                <a:cs typeface="Mali"/>
                <a:sym typeface="Mali"/>
              </a:rPr>
              <a:t> </a:t>
            </a:r>
            <a:r>
              <a:rPr lang="en-US" sz="2969" strike="noStrike" u="none">
                <a:solidFill>
                  <a:srgbClr val="333333"/>
                </a:solidFill>
                <a:latin typeface="Mali"/>
                <a:ea typeface="Mali"/>
                <a:cs typeface="Mali"/>
                <a:sym typeface="Mali"/>
              </a:rPr>
              <a:t>g</a:t>
            </a:r>
            <a:r>
              <a:rPr lang="en-US" sz="2969" strike="noStrike" u="none">
                <a:solidFill>
                  <a:srgbClr val="333333"/>
                </a:solidFill>
                <a:latin typeface="Mali"/>
                <a:ea typeface="Mali"/>
                <a:cs typeface="Mali"/>
                <a:sym typeface="Mali"/>
              </a:rPr>
              <a:t>li</a:t>
            </a:r>
            <a:r>
              <a:rPr lang="en-US" sz="2969" strike="noStrike" u="none">
                <a:solidFill>
                  <a:srgbClr val="333333"/>
                </a:solidFill>
                <a:latin typeface="Mali"/>
                <a:ea typeface="Mali"/>
                <a:cs typeface="Mali"/>
                <a:sym typeface="Mali"/>
              </a:rPr>
              <a:t>oma,</a:t>
            </a:r>
            <a:r>
              <a:rPr lang="en-US" sz="2969" strike="noStrike" u="none">
                <a:solidFill>
                  <a:srgbClr val="333333"/>
                </a:solidFill>
                <a:latin typeface="Mali"/>
                <a:ea typeface="Mali"/>
                <a:cs typeface="Mali"/>
                <a:sym typeface="Mali"/>
              </a:rPr>
              <a:t> </a:t>
            </a:r>
            <a:r>
              <a:rPr lang="en-US" sz="2969" strike="noStrike" u="none">
                <a:solidFill>
                  <a:srgbClr val="333333"/>
                </a:solidFill>
                <a:latin typeface="Mali"/>
                <a:ea typeface="Mali"/>
                <a:cs typeface="Mali"/>
                <a:sym typeface="Mali"/>
              </a:rPr>
              <a:t>me</a:t>
            </a:r>
            <a:r>
              <a:rPr lang="en-US" sz="2969" strike="noStrike" u="none">
                <a:solidFill>
                  <a:srgbClr val="333333"/>
                </a:solidFill>
                <a:latin typeface="Mali"/>
                <a:ea typeface="Mali"/>
                <a:cs typeface="Mali"/>
                <a:sym typeface="Mali"/>
              </a:rPr>
              <a:t>n</a:t>
            </a:r>
            <a:r>
              <a:rPr lang="en-US" sz="2969" strike="noStrike" u="none">
                <a:solidFill>
                  <a:srgbClr val="333333"/>
                </a:solidFill>
                <a:latin typeface="Mali"/>
                <a:ea typeface="Mali"/>
                <a:cs typeface="Mali"/>
                <a:sym typeface="Mali"/>
              </a:rPr>
              <a:t>i</a:t>
            </a:r>
            <a:r>
              <a:rPr lang="en-US" sz="2969" strike="noStrike" u="none">
                <a:solidFill>
                  <a:srgbClr val="333333"/>
                </a:solidFill>
                <a:latin typeface="Mali"/>
                <a:ea typeface="Mali"/>
                <a:cs typeface="Mali"/>
                <a:sym typeface="Mali"/>
              </a:rPr>
              <a:t>ngi</a:t>
            </a:r>
            <a:r>
              <a:rPr lang="en-US" sz="2969" strike="noStrike" u="none">
                <a:solidFill>
                  <a:srgbClr val="333333"/>
                </a:solidFill>
                <a:latin typeface="Mali"/>
                <a:ea typeface="Mali"/>
                <a:cs typeface="Mali"/>
                <a:sym typeface="Mali"/>
              </a:rPr>
              <a:t>om</a:t>
            </a:r>
            <a:r>
              <a:rPr lang="en-US" sz="2969" strike="noStrike" u="none">
                <a:solidFill>
                  <a:srgbClr val="333333"/>
                </a:solidFill>
                <a:latin typeface="Mali"/>
                <a:ea typeface="Mali"/>
                <a:cs typeface="Mali"/>
                <a:sym typeface="Mali"/>
              </a:rPr>
              <a:t>a</a:t>
            </a:r>
            <a:r>
              <a:rPr lang="en-US" sz="2969" strike="noStrike" u="none">
                <a:solidFill>
                  <a:srgbClr val="333333"/>
                </a:solidFill>
                <a:latin typeface="Mali"/>
                <a:ea typeface="Mali"/>
                <a:cs typeface="Mali"/>
                <a:sym typeface="Mali"/>
              </a:rPr>
              <a:t>,</a:t>
            </a:r>
            <a:r>
              <a:rPr lang="en-US" sz="2969" strike="noStrike" u="none">
                <a:solidFill>
                  <a:srgbClr val="333333"/>
                </a:solidFill>
                <a:latin typeface="Mali"/>
                <a:ea typeface="Mali"/>
                <a:cs typeface="Mali"/>
                <a:sym typeface="Mali"/>
              </a:rPr>
              <a:t> pituitary tumor, or no tumor. </a:t>
            </a:r>
          </a:p>
        </p:txBody>
      </p:sp>
      <p:sp>
        <p:nvSpPr>
          <p:cNvPr name="TextBox 4" id="4"/>
          <p:cNvSpPr txBox="true"/>
          <p:nvPr/>
        </p:nvSpPr>
        <p:spPr>
          <a:xfrm rot="0">
            <a:off x="1028700" y="1239640"/>
            <a:ext cx="8014786" cy="2192306"/>
          </a:xfrm>
          <a:prstGeom prst="rect">
            <a:avLst/>
          </a:prstGeom>
        </p:spPr>
        <p:txBody>
          <a:bodyPr anchor="t" rtlCol="false" tIns="0" lIns="0" bIns="0" rIns="0">
            <a:spAutoFit/>
          </a:bodyPr>
          <a:lstStyle/>
          <a:p>
            <a:pPr algn="just" marL="0" indent="0" lvl="0">
              <a:lnSpc>
                <a:spcPts val="17877"/>
              </a:lnSpc>
              <a:spcBef>
                <a:spcPct val="0"/>
              </a:spcBef>
            </a:pPr>
            <a:r>
              <a:rPr lang="en-US" sz="12769" strike="noStrike" u="none">
                <a:solidFill>
                  <a:srgbClr val="333333"/>
                </a:solidFill>
                <a:latin typeface="Glass Antiqua"/>
                <a:ea typeface="Glass Antiqua"/>
                <a:cs typeface="Glass Antiqua"/>
                <a:sym typeface="Glass Antiqua"/>
              </a:rPr>
              <a:t>Introduction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9228771" y="5413017"/>
            <a:ext cx="4902331" cy="1409962"/>
          </a:xfrm>
          <a:custGeom>
            <a:avLst/>
            <a:gdLst/>
            <a:ahLst/>
            <a:cxnLst/>
            <a:rect r="r" b="b" t="t" l="l"/>
            <a:pathLst>
              <a:path h="1409962" w="4902331">
                <a:moveTo>
                  <a:pt x="0" y="0"/>
                </a:moveTo>
                <a:lnTo>
                  <a:pt x="4902330" y="0"/>
                </a:lnTo>
                <a:lnTo>
                  <a:pt x="4902330" y="1409962"/>
                </a:lnTo>
                <a:lnTo>
                  <a:pt x="0" y="14099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true" flipV="true" rot="-5400000">
            <a:off x="4215300" y="5413017"/>
            <a:ext cx="4902331" cy="1409962"/>
          </a:xfrm>
          <a:custGeom>
            <a:avLst/>
            <a:gdLst/>
            <a:ahLst/>
            <a:cxnLst/>
            <a:rect r="r" b="b" t="t" l="l"/>
            <a:pathLst>
              <a:path h="1409962" w="4902331">
                <a:moveTo>
                  <a:pt x="4902331" y="1409962"/>
                </a:moveTo>
                <a:lnTo>
                  <a:pt x="0" y="1409962"/>
                </a:lnTo>
                <a:lnTo>
                  <a:pt x="0" y="0"/>
                </a:lnTo>
                <a:lnTo>
                  <a:pt x="4902331" y="0"/>
                </a:lnTo>
                <a:lnTo>
                  <a:pt x="4902331" y="1409962"/>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7628622" y="7039080"/>
            <a:ext cx="2885750" cy="173145"/>
          </a:xfrm>
          <a:custGeom>
            <a:avLst/>
            <a:gdLst/>
            <a:ahLst/>
            <a:cxnLst/>
            <a:rect r="r" b="b" t="t" l="l"/>
            <a:pathLst>
              <a:path h="173145" w="2885750">
                <a:moveTo>
                  <a:pt x="0" y="0"/>
                </a:moveTo>
                <a:lnTo>
                  <a:pt x="2885750" y="0"/>
                </a:lnTo>
                <a:lnTo>
                  <a:pt x="2885750" y="173145"/>
                </a:lnTo>
                <a:lnTo>
                  <a:pt x="0" y="1731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583554" y="2170774"/>
            <a:ext cx="2975886" cy="4466620"/>
          </a:xfrm>
          <a:custGeom>
            <a:avLst/>
            <a:gdLst/>
            <a:ahLst/>
            <a:cxnLst/>
            <a:rect r="r" b="b" t="t" l="l"/>
            <a:pathLst>
              <a:path h="4466620" w="2975886">
                <a:moveTo>
                  <a:pt x="0" y="0"/>
                </a:moveTo>
                <a:lnTo>
                  <a:pt x="2975886" y="0"/>
                </a:lnTo>
                <a:lnTo>
                  <a:pt x="2975886" y="4466620"/>
                </a:lnTo>
                <a:lnTo>
                  <a:pt x="0" y="4466620"/>
                </a:lnTo>
                <a:lnTo>
                  <a:pt x="0" y="0"/>
                </a:lnTo>
                <a:close/>
              </a:path>
            </a:pathLst>
          </a:custGeom>
          <a:blipFill>
            <a:blip r:embed="rId6"/>
            <a:stretch>
              <a:fillRect l="0" t="0" r="0" b="0"/>
            </a:stretch>
          </a:blipFill>
        </p:spPr>
      </p:sp>
      <p:sp>
        <p:nvSpPr>
          <p:cNvPr name="TextBox 6" id="6"/>
          <p:cNvSpPr txBox="true"/>
          <p:nvPr/>
        </p:nvSpPr>
        <p:spPr>
          <a:xfrm rot="0">
            <a:off x="7204381" y="5698722"/>
            <a:ext cx="3879238" cy="1244343"/>
          </a:xfrm>
          <a:prstGeom prst="rect">
            <a:avLst/>
          </a:prstGeom>
        </p:spPr>
        <p:txBody>
          <a:bodyPr anchor="t" rtlCol="false" tIns="0" lIns="0" bIns="0" rIns="0">
            <a:spAutoFit/>
          </a:bodyPr>
          <a:lstStyle/>
          <a:p>
            <a:pPr algn="ctr">
              <a:lnSpc>
                <a:spcPts val="5082"/>
              </a:lnSpc>
              <a:spcBef>
                <a:spcPct val="0"/>
              </a:spcBef>
            </a:pPr>
            <a:r>
              <a:rPr lang="en-US" sz="3630" spc="18">
                <a:solidFill>
                  <a:srgbClr val="000000"/>
                </a:solidFill>
                <a:latin typeface="Mali"/>
                <a:ea typeface="Mali"/>
                <a:cs typeface="Mali"/>
                <a:sym typeface="Mali"/>
              </a:rPr>
              <a:t>Problem Statem</a:t>
            </a:r>
            <a:r>
              <a:rPr lang="en-US" sz="3630" spc="18">
                <a:solidFill>
                  <a:srgbClr val="000000"/>
                </a:solidFill>
                <a:latin typeface="Mali"/>
                <a:ea typeface="Mali"/>
                <a:cs typeface="Mali"/>
                <a:sym typeface="Mali"/>
              </a:rPr>
              <a:t>ent</a:t>
            </a:r>
          </a:p>
        </p:txBody>
      </p:sp>
      <p:sp>
        <p:nvSpPr>
          <p:cNvPr name="TextBox 7" id="7"/>
          <p:cNvSpPr txBox="true"/>
          <p:nvPr/>
        </p:nvSpPr>
        <p:spPr>
          <a:xfrm rot="0">
            <a:off x="4111744" y="1085850"/>
            <a:ext cx="10386592" cy="1065479"/>
          </a:xfrm>
          <a:prstGeom prst="rect">
            <a:avLst/>
          </a:prstGeom>
        </p:spPr>
        <p:txBody>
          <a:bodyPr anchor="t" rtlCol="false" tIns="0" lIns="0" bIns="0" rIns="0">
            <a:spAutoFit/>
          </a:bodyPr>
          <a:lstStyle/>
          <a:p>
            <a:pPr algn="ctr" marL="0" indent="0" lvl="0">
              <a:lnSpc>
                <a:spcPts val="8196"/>
              </a:lnSpc>
            </a:pPr>
            <a:r>
              <a:rPr lang="en-US" sz="7384">
                <a:solidFill>
                  <a:srgbClr val="333333"/>
                </a:solidFill>
                <a:latin typeface="Glass Antiqua"/>
                <a:ea typeface="Glass Antiqua"/>
                <a:cs typeface="Glass Antiqua"/>
                <a:sym typeface="Glass Antiqua"/>
              </a:rPr>
              <a:t>Mind Map</a:t>
            </a:r>
          </a:p>
        </p:txBody>
      </p:sp>
      <p:sp>
        <p:nvSpPr>
          <p:cNvPr name="TextBox 8" id="8"/>
          <p:cNvSpPr txBox="true"/>
          <p:nvPr/>
        </p:nvSpPr>
        <p:spPr>
          <a:xfrm rot="0">
            <a:off x="12646396" y="3263097"/>
            <a:ext cx="4862856" cy="1394172"/>
          </a:xfrm>
          <a:prstGeom prst="rect">
            <a:avLst/>
          </a:prstGeom>
        </p:spPr>
        <p:txBody>
          <a:bodyPr anchor="t" rtlCol="false" tIns="0" lIns="0" bIns="0" rIns="0">
            <a:spAutoFit/>
          </a:bodyPr>
          <a:lstStyle/>
          <a:p>
            <a:pPr algn="l" marL="0" indent="0" lvl="0">
              <a:lnSpc>
                <a:spcPts val="2826"/>
              </a:lnSpc>
              <a:spcBef>
                <a:spcPct val="0"/>
              </a:spcBef>
            </a:pPr>
            <a:r>
              <a:rPr lang="en-US" sz="2018">
                <a:solidFill>
                  <a:srgbClr val="333333"/>
                </a:solidFill>
                <a:latin typeface="Mali"/>
                <a:ea typeface="Mali"/>
                <a:cs typeface="Mali"/>
                <a:sym typeface="Mali"/>
              </a:rPr>
              <a:t>MRI</a:t>
            </a:r>
            <a:r>
              <a:rPr lang="en-US" sz="2018" strike="noStrike" u="none">
                <a:solidFill>
                  <a:srgbClr val="333333"/>
                </a:solidFill>
                <a:latin typeface="Mali"/>
                <a:ea typeface="Mali"/>
                <a:cs typeface="Mali"/>
                <a:sym typeface="Mali"/>
              </a:rPr>
              <a:t> is </a:t>
            </a:r>
            <a:r>
              <a:rPr lang="en-US" sz="2018" strike="noStrike" u="none">
                <a:solidFill>
                  <a:srgbClr val="333333"/>
                </a:solidFill>
                <a:latin typeface="Mali"/>
                <a:ea typeface="Mali"/>
                <a:cs typeface="Mali"/>
                <a:sym typeface="Mali"/>
              </a:rPr>
              <a:t>the g</a:t>
            </a:r>
            <a:r>
              <a:rPr lang="en-US" sz="2018" strike="noStrike" u="none">
                <a:solidFill>
                  <a:srgbClr val="333333"/>
                </a:solidFill>
                <a:latin typeface="Mali"/>
                <a:ea typeface="Mali"/>
                <a:cs typeface="Mali"/>
                <a:sym typeface="Mali"/>
              </a:rPr>
              <a:t>ol</a:t>
            </a:r>
            <a:r>
              <a:rPr lang="en-US" sz="2018" strike="noStrike" u="none">
                <a:solidFill>
                  <a:srgbClr val="333333"/>
                </a:solidFill>
                <a:latin typeface="Mali"/>
                <a:ea typeface="Mali"/>
                <a:cs typeface="Mali"/>
                <a:sym typeface="Mali"/>
              </a:rPr>
              <a:t>d</a:t>
            </a:r>
            <a:r>
              <a:rPr lang="en-US" sz="2018" strike="noStrike" u="none">
                <a:solidFill>
                  <a:srgbClr val="333333"/>
                </a:solidFill>
                <a:latin typeface="Mali"/>
                <a:ea typeface="Mali"/>
                <a:cs typeface="Mali"/>
                <a:sym typeface="Mali"/>
              </a:rPr>
              <a:t> st</a:t>
            </a:r>
            <a:r>
              <a:rPr lang="en-US" sz="2018" strike="noStrike" u="none">
                <a:solidFill>
                  <a:srgbClr val="333333"/>
                </a:solidFill>
                <a:latin typeface="Mali"/>
                <a:ea typeface="Mali"/>
                <a:cs typeface="Mali"/>
                <a:sym typeface="Mali"/>
              </a:rPr>
              <a:t>andard</a:t>
            </a:r>
            <a:r>
              <a:rPr lang="en-US" sz="2018" strike="noStrike" u="none">
                <a:solidFill>
                  <a:srgbClr val="333333"/>
                </a:solidFill>
                <a:latin typeface="Mali"/>
                <a:ea typeface="Mali"/>
                <a:cs typeface="Mali"/>
                <a:sym typeface="Mali"/>
              </a:rPr>
              <a:t> </a:t>
            </a:r>
            <a:r>
              <a:rPr lang="en-US" sz="2018" strike="noStrike" u="none">
                <a:solidFill>
                  <a:srgbClr val="333333"/>
                </a:solidFill>
                <a:latin typeface="Mali"/>
                <a:ea typeface="Mali"/>
                <a:cs typeface="Mali"/>
                <a:sym typeface="Mali"/>
              </a:rPr>
              <a:t>for br</a:t>
            </a:r>
            <a:r>
              <a:rPr lang="en-US" sz="2018" strike="noStrike" u="none">
                <a:solidFill>
                  <a:srgbClr val="333333"/>
                </a:solidFill>
                <a:latin typeface="Mali"/>
                <a:ea typeface="Mali"/>
                <a:cs typeface="Mali"/>
                <a:sym typeface="Mali"/>
              </a:rPr>
              <a:t>a</a:t>
            </a:r>
            <a:r>
              <a:rPr lang="en-US" sz="2018" strike="noStrike" u="none">
                <a:solidFill>
                  <a:srgbClr val="333333"/>
                </a:solidFill>
                <a:latin typeface="Mali"/>
                <a:ea typeface="Mali"/>
                <a:cs typeface="Mali"/>
                <a:sym typeface="Mali"/>
              </a:rPr>
              <a:t>in</a:t>
            </a:r>
            <a:r>
              <a:rPr lang="en-US" sz="2018" strike="noStrike" u="none">
                <a:solidFill>
                  <a:srgbClr val="333333"/>
                </a:solidFill>
                <a:latin typeface="Mali"/>
                <a:ea typeface="Mali"/>
                <a:cs typeface="Mali"/>
                <a:sym typeface="Mali"/>
              </a:rPr>
              <a:t> tu</a:t>
            </a:r>
            <a:r>
              <a:rPr lang="en-US" sz="2018" strike="noStrike" u="none">
                <a:solidFill>
                  <a:srgbClr val="333333"/>
                </a:solidFill>
                <a:latin typeface="Mali"/>
                <a:ea typeface="Mali"/>
                <a:cs typeface="Mali"/>
                <a:sym typeface="Mali"/>
              </a:rPr>
              <a:t>m</a:t>
            </a:r>
            <a:r>
              <a:rPr lang="en-US" sz="2018" strike="noStrike" u="none">
                <a:solidFill>
                  <a:srgbClr val="333333"/>
                </a:solidFill>
                <a:latin typeface="Mali"/>
                <a:ea typeface="Mali"/>
                <a:cs typeface="Mali"/>
                <a:sym typeface="Mali"/>
              </a:rPr>
              <a:t>ou</a:t>
            </a:r>
            <a:r>
              <a:rPr lang="en-US" sz="2018" strike="noStrike" u="none">
                <a:solidFill>
                  <a:srgbClr val="333333"/>
                </a:solidFill>
                <a:latin typeface="Mali"/>
                <a:ea typeface="Mali"/>
                <a:cs typeface="Mali"/>
                <a:sym typeface="Mali"/>
              </a:rPr>
              <a:t>r diag</a:t>
            </a:r>
            <a:r>
              <a:rPr lang="en-US" sz="2018" strike="noStrike" u="none">
                <a:solidFill>
                  <a:srgbClr val="333333"/>
                </a:solidFill>
                <a:latin typeface="Mali"/>
                <a:ea typeface="Mali"/>
                <a:cs typeface="Mali"/>
                <a:sym typeface="Mali"/>
              </a:rPr>
              <a:t>n</a:t>
            </a:r>
            <a:r>
              <a:rPr lang="en-US" sz="2018" strike="noStrike" u="none">
                <a:solidFill>
                  <a:srgbClr val="333333"/>
                </a:solidFill>
                <a:latin typeface="Mali"/>
                <a:ea typeface="Mali"/>
                <a:cs typeface="Mali"/>
                <a:sym typeface="Mali"/>
              </a:rPr>
              <a:t>osi</a:t>
            </a:r>
            <a:r>
              <a:rPr lang="en-US" sz="2018" strike="noStrike" u="none">
                <a:solidFill>
                  <a:srgbClr val="333333"/>
                </a:solidFill>
                <a:latin typeface="Mali"/>
                <a:ea typeface="Mali"/>
                <a:cs typeface="Mali"/>
                <a:sym typeface="Mali"/>
              </a:rPr>
              <a:t>s</a:t>
            </a:r>
            <a:r>
              <a:rPr lang="en-US" sz="2018" strike="noStrike" u="none">
                <a:solidFill>
                  <a:srgbClr val="333333"/>
                </a:solidFill>
                <a:latin typeface="Mali"/>
                <a:ea typeface="Mali"/>
                <a:cs typeface="Mali"/>
                <a:sym typeface="Mali"/>
              </a:rPr>
              <a:t> b</a:t>
            </a:r>
            <a:r>
              <a:rPr lang="en-US" sz="2018" strike="noStrike" u="none">
                <a:solidFill>
                  <a:srgbClr val="333333"/>
                </a:solidFill>
                <a:latin typeface="Mali"/>
                <a:ea typeface="Mali"/>
                <a:cs typeface="Mali"/>
                <a:sym typeface="Mali"/>
              </a:rPr>
              <a:t>ec</a:t>
            </a:r>
            <a:r>
              <a:rPr lang="en-US" sz="2018" strike="noStrike" u="none">
                <a:solidFill>
                  <a:srgbClr val="333333"/>
                </a:solidFill>
                <a:latin typeface="Mali"/>
                <a:ea typeface="Mali"/>
                <a:cs typeface="Mali"/>
                <a:sym typeface="Mali"/>
              </a:rPr>
              <a:t>a</a:t>
            </a:r>
            <a:r>
              <a:rPr lang="en-US" sz="2018" strike="noStrike" u="none">
                <a:solidFill>
                  <a:srgbClr val="333333"/>
                </a:solidFill>
                <a:latin typeface="Mali"/>
                <a:ea typeface="Mali"/>
                <a:cs typeface="Mali"/>
                <a:sym typeface="Mali"/>
              </a:rPr>
              <a:t>u</a:t>
            </a:r>
            <a:r>
              <a:rPr lang="en-US" sz="2018" strike="noStrike" u="none">
                <a:solidFill>
                  <a:srgbClr val="333333"/>
                </a:solidFill>
                <a:latin typeface="Mali"/>
                <a:ea typeface="Mali"/>
                <a:cs typeface="Mali"/>
                <a:sym typeface="Mali"/>
              </a:rPr>
              <a:t>se</a:t>
            </a:r>
            <a:r>
              <a:rPr lang="en-US" sz="2018" strike="noStrike" u="none">
                <a:solidFill>
                  <a:srgbClr val="333333"/>
                </a:solidFill>
                <a:latin typeface="Mali"/>
                <a:ea typeface="Mali"/>
                <a:cs typeface="Mali"/>
                <a:sym typeface="Mali"/>
              </a:rPr>
              <a:t> </a:t>
            </a:r>
            <a:r>
              <a:rPr lang="en-US" sz="2018" strike="noStrike" u="none">
                <a:solidFill>
                  <a:srgbClr val="333333"/>
                </a:solidFill>
                <a:latin typeface="Mali"/>
                <a:ea typeface="Mali"/>
                <a:cs typeface="Mali"/>
                <a:sym typeface="Mali"/>
              </a:rPr>
              <a:t>of </a:t>
            </a:r>
            <a:r>
              <a:rPr lang="en-US" sz="2018" strike="noStrike" u="none">
                <a:solidFill>
                  <a:srgbClr val="333333"/>
                </a:solidFill>
                <a:latin typeface="Mali"/>
                <a:ea typeface="Mali"/>
                <a:cs typeface="Mali"/>
                <a:sym typeface="Mali"/>
              </a:rPr>
              <a:t>i</a:t>
            </a:r>
            <a:r>
              <a:rPr lang="en-US" sz="2018" strike="noStrike" u="none">
                <a:solidFill>
                  <a:srgbClr val="333333"/>
                </a:solidFill>
                <a:latin typeface="Mali"/>
                <a:ea typeface="Mali"/>
                <a:cs typeface="Mali"/>
                <a:sym typeface="Mali"/>
              </a:rPr>
              <a:t>t</a:t>
            </a:r>
            <a:r>
              <a:rPr lang="en-US" sz="2018" strike="noStrike" u="none">
                <a:solidFill>
                  <a:srgbClr val="333333"/>
                </a:solidFill>
                <a:latin typeface="Mali"/>
                <a:ea typeface="Mali"/>
                <a:cs typeface="Mali"/>
                <a:sym typeface="Mali"/>
              </a:rPr>
              <a:t>s</a:t>
            </a:r>
            <a:r>
              <a:rPr lang="en-US" sz="2018" strike="noStrike" u="none">
                <a:solidFill>
                  <a:srgbClr val="333333"/>
                </a:solidFill>
                <a:latin typeface="Mali"/>
                <a:ea typeface="Mali"/>
                <a:cs typeface="Mali"/>
                <a:sym typeface="Mali"/>
              </a:rPr>
              <a:t> h</a:t>
            </a:r>
            <a:r>
              <a:rPr lang="en-US" sz="2018" strike="noStrike" u="none">
                <a:solidFill>
                  <a:srgbClr val="333333"/>
                </a:solidFill>
                <a:latin typeface="Mali"/>
                <a:ea typeface="Mali"/>
                <a:cs typeface="Mali"/>
                <a:sym typeface="Mali"/>
              </a:rPr>
              <a:t>ig</a:t>
            </a:r>
            <a:r>
              <a:rPr lang="en-US" sz="2018" strike="noStrike" u="none">
                <a:solidFill>
                  <a:srgbClr val="333333"/>
                </a:solidFill>
                <a:latin typeface="Mali"/>
                <a:ea typeface="Mali"/>
                <a:cs typeface="Mali"/>
                <a:sym typeface="Mali"/>
              </a:rPr>
              <a:t>h-r</a:t>
            </a:r>
            <a:r>
              <a:rPr lang="en-US" sz="2018" strike="noStrike" u="none">
                <a:solidFill>
                  <a:srgbClr val="333333"/>
                </a:solidFill>
                <a:latin typeface="Mali"/>
                <a:ea typeface="Mali"/>
                <a:cs typeface="Mali"/>
                <a:sym typeface="Mali"/>
              </a:rPr>
              <a:t>e</a:t>
            </a:r>
            <a:r>
              <a:rPr lang="en-US" sz="2018" strike="noStrike" u="none">
                <a:solidFill>
                  <a:srgbClr val="333333"/>
                </a:solidFill>
                <a:latin typeface="Mali"/>
                <a:ea typeface="Mali"/>
                <a:cs typeface="Mali"/>
                <a:sym typeface="Mali"/>
              </a:rPr>
              <a:t>so</a:t>
            </a:r>
            <a:r>
              <a:rPr lang="en-US" sz="2018" strike="noStrike" u="none">
                <a:solidFill>
                  <a:srgbClr val="333333"/>
                </a:solidFill>
                <a:latin typeface="Mali"/>
                <a:ea typeface="Mali"/>
                <a:cs typeface="Mali"/>
                <a:sym typeface="Mali"/>
              </a:rPr>
              <a:t>lu</a:t>
            </a:r>
            <a:r>
              <a:rPr lang="en-US" sz="2018" strike="noStrike" u="none">
                <a:solidFill>
                  <a:srgbClr val="333333"/>
                </a:solidFill>
                <a:latin typeface="Mali"/>
                <a:ea typeface="Mali"/>
                <a:cs typeface="Mali"/>
                <a:sym typeface="Mali"/>
              </a:rPr>
              <a:t>t</a:t>
            </a:r>
            <a:r>
              <a:rPr lang="en-US" sz="2018" strike="noStrike" u="none">
                <a:solidFill>
                  <a:srgbClr val="333333"/>
                </a:solidFill>
                <a:latin typeface="Mali"/>
                <a:ea typeface="Mali"/>
                <a:cs typeface="Mali"/>
                <a:sym typeface="Mali"/>
              </a:rPr>
              <a:t>i</a:t>
            </a:r>
            <a:r>
              <a:rPr lang="en-US" sz="2018" strike="noStrike" u="none">
                <a:solidFill>
                  <a:srgbClr val="333333"/>
                </a:solidFill>
                <a:latin typeface="Mali"/>
                <a:ea typeface="Mali"/>
                <a:cs typeface="Mali"/>
                <a:sym typeface="Mali"/>
              </a:rPr>
              <a:t>on</a:t>
            </a:r>
            <a:r>
              <a:rPr lang="en-US" sz="2018" strike="noStrike" u="none">
                <a:solidFill>
                  <a:srgbClr val="333333"/>
                </a:solidFill>
                <a:latin typeface="Mali"/>
                <a:ea typeface="Mali"/>
                <a:cs typeface="Mali"/>
                <a:sym typeface="Mali"/>
              </a:rPr>
              <a:t> </a:t>
            </a:r>
            <a:r>
              <a:rPr lang="en-US" sz="2018" strike="noStrike" u="none">
                <a:solidFill>
                  <a:srgbClr val="333333"/>
                </a:solidFill>
                <a:latin typeface="Mali"/>
                <a:ea typeface="Mali"/>
                <a:cs typeface="Mali"/>
                <a:sym typeface="Mali"/>
              </a:rPr>
              <a:t>pi</a:t>
            </a:r>
            <a:r>
              <a:rPr lang="en-US" sz="2018" strike="noStrike" u="none">
                <a:solidFill>
                  <a:srgbClr val="333333"/>
                </a:solidFill>
                <a:latin typeface="Mali"/>
                <a:ea typeface="Mali"/>
                <a:cs typeface="Mali"/>
                <a:sym typeface="Mali"/>
              </a:rPr>
              <a:t>c</a:t>
            </a:r>
            <a:r>
              <a:rPr lang="en-US" sz="2018" strike="noStrike" u="none">
                <a:solidFill>
                  <a:srgbClr val="333333"/>
                </a:solidFill>
                <a:latin typeface="Mali"/>
                <a:ea typeface="Mali"/>
                <a:cs typeface="Mali"/>
                <a:sym typeface="Mali"/>
              </a:rPr>
              <a:t>tu</a:t>
            </a:r>
            <a:r>
              <a:rPr lang="en-US" sz="2018" strike="noStrike" u="none">
                <a:solidFill>
                  <a:srgbClr val="333333"/>
                </a:solidFill>
                <a:latin typeface="Mali"/>
                <a:ea typeface="Mali"/>
                <a:cs typeface="Mali"/>
                <a:sym typeface="Mali"/>
              </a:rPr>
              <a:t>re</a:t>
            </a:r>
            <a:r>
              <a:rPr lang="en-US" sz="2018" strike="noStrike" u="none">
                <a:solidFill>
                  <a:srgbClr val="333333"/>
                </a:solidFill>
                <a:latin typeface="Mali"/>
                <a:ea typeface="Mali"/>
                <a:cs typeface="Mali"/>
                <a:sym typeface="Mali"/>
              </a:rPr>
              <a:t>s</a:t>
            </a:r>
            <a:r>
              <a:rPr lang="en-US" sz="2018" strike="noStrike" u="none">
                <a:solidFill>
                  <a:srgbClr val="333333"/>
                </a:solidFill>
                <a:latin typeface="Mali"/>
                <a:ea typeface="Mali"/>
                <a:cs typeface="Mali"/>
                <a:sym typeface="Mali"/>
              </a:rPr>
              <a:t> a</a:t>
            </a:r>
            <a:r>
              <a:rPr lang="en-US" sz="2018" strike="noStrike" u="none">
                <a:solidFill>
                  <a:srgbClr val="333333"/>
                </a:solidFill>
                <a:latin typeface="Mali"/>
                <a:ea typeface="Mali"/>
                <a:cs typeface="Mali"/>
                <a:sym typeface="Mali"/>
              </a:rPr>
              <a:t>n</a:t>
            </a:r>
            <a:r>
              <a:rPr lang="en-US" sz="2018" strike="noStrike" u="none">
                <a:solidFill>
                  <a:srgbClr val="333333"/>
                </a:solidFill>
                <a:latin typeface="Mali"/>
                <a:ea typeface="Mali"/>
                <a:cs typeface="Mali"/>
                <a:sym typeface="Mali"/>
              </a:rPr>
              <a:t>d </a:t>
            </a:r>
            <a:r>
              <a:rPr lang="en-US" sz="2018" strike="noStrike" u="none">
                <a:solidFill>
                  <a:srgbClr val="333333"/>
                </a:solidFill>
                <a:latin typeface="Mali"/>
                <a:ea typeface="Mali"/>
                <a:cs typeface="Mali"/>
                <a:sym typeface="Mali"/>
              </a:rPr>
              <a:t>c</a:t>
            </a:r>
            <a:r>
              <a:rPr lang="en-US" sz="2018" strike="noStrike" u="none">
                <a:solidFill>
                  <a:srgbClr val="333333"/>
                </a:solidFill>
                <a:latin typeface="Mali"/>
                <a:ea typeface="Mali"/>
                <a:cs typeface="Mali"/>
                <a:sym typeface="Mali"/>
              </a:rPr>
              <a:t>a</a:t>
            </a:r>
            <a:r>
              <a:rPr lang="en-US" sz="2018" strike="noStrike" u="none">
                <a:solidFill>
                  <a:srgbClr val="333333"/>
                </a:solidFill>
                <a:latin typeface="Mali"/>
                <a:ea typeface="Mali"/>
                <a:cs typeface="Mali"/>
                <a:sym typeface="Mali"/>
              </a:rPr>
              <a:t>pac</a:t>
            </a:r>
            <a:r>
              <a:rPr lang="en-US" sz="2018" strike="noStrike" u="none">
                <a:solidFill>
                  <a:srgbClr val="333333"/>
                </a:solidFill>
                <a:latin typeface="Mali"/>
                <a:ea typeface="Mali"/>
                <a:cs typeface="Mali"/>
                <a:sym typeface="Mali"/>
              </a:rPr>
              <a:t>i</a:t>
            </a:r>
            <a:r>
              <a:rPr lang="en-US" sz="2018" strike="noStrike" u="none">
                <a:solidFill>
                  <a:srgbClr val="333333"/>
                </a:solidFill>
                <a:latin typeface="Mali"/>
                <a:ea typeface="Mali"/>
                <a:cs typeface="Mali"/>
                <a:sym typeface="Mali"/>
              </a:rPr>
              <a:t>ty</a:t>
            </a:r>
            <a:r>
              <a:rPr lang="en-US" sz="2018" strike="noStrike" u="none">
                <a:solidFill>
                  <a:srgbClr val="333333"/>
                </a:solidFill>
                <a:latin typeface="Mali"/>
                <a:ea typeface="Mali"/>
                <a:cs typeface="Mali"/>
                <a:sym typeface="Mali"/>
              </a:rPr>
              <a:t> t</a:t>
            </a:r>
            <a:r>
              <a:rPr lang="en-US" sz="2018" strike="noStrike" u="none">
                <a:solidFill>
                  <a:srgbClr val="333333"/>
                </a:solidFill>
                <a:latin typeface="Mali"/>
                <a:ea typeface="Mali"/>
                <a:cs typeface="Mali"/>
                <a:sym typeface="Mali"/>
              </a:rPr>
              <a:t>o</a:t>
            </a:r>
            <a:r>
              <a:rPr lang="en-US" sz="2018" strike="noStrike" u="none">
                <a:solidFill>
                  <a:srgbClr val="333333"/>
                </a:solidFill>
                <a:latin typeface="Mali"/>
                <a:ea typeface="Mali"/>
                <a:cs typeface="Mali"/>
                <a:sym typeface="Mali"/>
              </a:rPr>
              <a:t> vie</a:t>
            </a:r>
            <a:r>
              <a:rPr lang="en-US" sz="2018" strike="noStrike" u="none">
                <a:solidFill>
                  <a:srgbClr val="333333"/>
                </a:solidFill>
                <a:latin typeface="Mali"/>
                <a:ea typeface="Mali"/>
                <a:cs typeface="Mali"/>
                <a:sym typeface="Mali"/>
              </a:rPr>
              <a:t>w</a:t>
            </a:r>
            <a:r>
              <a:rPr lang="en-US" sz="2018" strike="noStrike" u="none">
                <a:solidFill>
                  <a:srgbClr val="333333"/>
                </a:solidFill>
                <a:latin typeface="Mali"/>
                <a:ea typeface="Mali"/>
                <a:cs typeface="Mali"/>
                <a:sym typeface="Mali"/>
              </a:rPr>
              <a:t> </a:t>
            </a:r>
            <a:r>
              <a:rPr lang="en-US" sz="2018" strike="noStrike" u="none">
                <a:solidFill>
                  <a:srgbClr val="333333"/>
                </a:solidFill>
                <a:latin typeface="Mali"/>
                <a:ea typeface="Mali"/>
                <a:cs typeface="Mali"/>
                <a:sym typeface="Mali"/>
              </a:rPr>
              <a:t>sof</a:t>
            </a:r>
            <a:r>
              <a:rPr lang="en-US" sz="2018" strike="noStrike" u="none">
                <a:solidFill>
                  <a:srgbClr val="333333"/>
                </a:solidFill>
                <a:latin typeface="Mali"/>
                <a:ea typeface="Mali"/>
                <a:cs typeface="Mali"/>
                <a:sym typeface="Mali"/>
              </a:rPr>
              <a:t>t t</a:t>
            </a:r>
            <a:r>
              <a:rPr lang="en-US" sz="2018" strike="noStrike" u="none">
                <a:solidFill>
                  <a:srgbClr val="333333"/>
                </a:solidFill>
                <a:latin typeface="Mali"/>
                <a:ea typeface="Mali"/>
                <a:cs typeface="Mali"/>
                <a:sym typeface="Mali"/>
              </a:rPr>
              <a:t>is</a:t>
            </a:r>
            <a:r>
              <a:rPr lang="en-US" sz="2018" strike="noStrike" u="none">
                <a:solidFill>
                  <a:srgbClr val="333333"/>
                </a:solidFill>
                <a:latin typeface="Mali"/>
                <a:ea typeface="Mali"/>
                <a:cs typeface="Mali"/>
                <a:sym typeface="Mali"/>
              </a:rPr>
              <a:t>su</a:t>
            </a:r>
            <a:r>
              <a:rPr lang="en-US" sz="2018" strike="noStrike" u="none">
                <a:solidFill>
                  <a:srgbClr val="333333"/>
                </a:solidFill>
                <a:latin typeface="Mali"/>
                <a:ea typeface="Mali"/>
                <a:cs typeface="Mali"/>
                <a:sym typeface="Mali"/>
              </a:rPr>
              <a:t>e</a:t>
            </a:r>
            <a:r>
              <a:rPr lang="en-US" sz="2018" strike="noStrike" u="none">
                <a:solidFill>
                  <a:srgbClr val="333333"/>
                </a:solidFill>
                <a:latin typeface="Mali"/>
                <a:ea typeface="Mali"/>
                <a:cs typeface="Mali"/>
                <a:sym typeface="Mali"/>
              </a:rPr>
              <a:t>s.</a:t>
            </a:r>
          </a:p>
        </p:txBody>
      </p:sp>
      <p:sp>
        <p:nvSpPr>
          <p:cNvPr name="TextBox 9" id="9"/>
          <p:cNvSpPr txBox="true"/>
          <p:nvPr/>
        </p:nvSpPr>
        <p:spPr>
          <a:xfrm rot="0">
            <a:off x="841453" y="3263097"/>
            <a:ext cx="4862856" cy="1396522"/>
          </a:xfrm>
          <a:prstGeom prst="rect">
            <a:avLst/>
          </a:prstGeom>
        </p:spPr>
        <p:txBody>
          <a:bodyPr anchor="t" rtlCol="false" tIns="0" lIns="0" bIns="0" rIns="0">
            <a:spAutoFit/>
          </a:bodyPr>
          <a:lstStyle/>
          <a:p>
            <a:pPr algn="just" marL="0" indent="0" lvl="0">
              <a:lnSpc>
                <a:spcPts val="2826"/>
              </a:lnSpc>
              <a:spcBef>
                <a:spcPct val="0"/>
              </a:spcBef>
            </a:pPr>
            <a:r>
              <a:rPr lang="en-US" sz="2018">
                <a:solidFill>
                  <a:srgbClr val="333333"/>
                </a:solidFill>
                <a:latin typeface="Mali"/>
                <a:ea typeface="Mali"/>
                <a:cs typeface="Mali"/>
                <a:sym typeface="Mali"/>
              </a:rPr>
              <a:t>A</a:t>
            </a:r>
            <a:r>
              <a:rPr lang="en-US" sz="2018" strike="noStrike" u="none">
                <a:solidFill>
                  <a:srgbClr val="333333"/>
                </a:solidFill>
                <a:latin typeface="Mali"/>
                <a:ea typeface="Mali"/>
                <a:cs typeface="Mali"/>
                <a:sym typeface="Mali"/>
              </a:rPr>
              <a:t> broad categor</a:t>
            </a:r>
            <a:r>
              <a:rPr lang="en-US" sz="2018" strike="noStrike" u="none">
                <a:solidFill>
                  <a:srgbClr val="333333"/>
                </a:solidFill>
                <a:latin typeface="Mali"/>
                <a:ea typeface="Mali"/>
                <a:cs typeface="Mali"/>
                <a:sym typeface="Mali"/>
              </a:rPr>
              <a:t>y</a:t>
            </a:r>
            <a:r>
              <a:rPr lang="en-US" sz="2018" strike="noStrike" u="none">
                <a:solidFill>
                  <a:srgbClr val="333333"/>
                </a:solidFill>
                <a:latin typeface="Mali"/>
                <a:ea typeface="Mali"/>
                <a:cs typeface="Mali"/>
                <a:sym typeface="Mali"/>
              </a:rPr>
              <a:t> o</a:t>
            </a:r>
            <a:r>
              <a:rPr lang="en-US" sz="2018" strike="noStrike" u="none">
                <a:solidFill>
                  <a:srgbClr val="333333"/>
                </a:solidFill>
                <a:latin typeface="Mali"/>
                <a:ea typeface="Mali"/>
                <a:cs typeface="Mali"/>
                <a:sym typeface="Mali"/>
              </a:rPr>
              <a:t>f</a:t>
            </a:r>
            <a:r>
              <a:rPr lang="en-US" sz="2018" strike="noStrike" u="none">
                <a:solidFill>
                  <a:srgbClr val="333333"/>
                </a:solidFill>
                <a:latin typeface="Mali"/>
                <a:ea typeface="Mali"/>
                <a:cs typeface="Mali"/>
                <a:sym typeface="Mali"/>
              </a:rPr>
              <a:t> n</a:t>
            </a:r>
            <a:r>
              <a:rPr lang="en-US" sz="2018" strike="noStrike" u="none">
                <a:solidFill>
                  <a:srgbClr val="333333"/>
                </a:solidFill>
                <a:latin typeface="Mali"/>
                <a:ea typeface="Mali"/>
                <a:cs typeface="Mali"/>
                <a:sym typeface="Mali"/>
              </a:rPr>
              <a:t>e</a:t>
            </a:r>
            <a:r>
              <a:rPr lang="en-US" sz="2018" strike="noStrike" u="none">
                <a:solidFill>
                  <a:srgbClr val="333333"/>
                </a:solidFill>
                <a:latin typeface="Mali"/>
                <a:ea typeface="Mali"/>
                <a:cs typeface="Mali"/>
                <a:sym typeface="Mali"/>
              </a:rPr>
              <a:t>o</a:t>
            </a:r>
            <a:r>
              <a:rPr lang="en-US" sz="2018" strike="noStrike" u="none">
                <a:solidFill>
                  <a:srgbClr val="333333"/>
                </a:solidFill>
                <a:latin typeface="Mali"/>
                <a:ea typeface="Mali"/>
                <a:cs typeface="Mali"/>
                <a:sym typeface="Mali"/>
              </a:rPr>
              <a:t>plas</a:t>
            </a:r>
            <a:r>
              <a:rPr lang="en-US" sz="2018" strike="noStrike" u="none">
                <a:solidFill>
                  <a:srgbClr val="333333"/>
                </a:solidFill>
                <a:latin typeface="Mali"/>
                <a:ea typeface="Mali"/>
                <a:cs typeface="Mali"/>
                <a:sym typeface="Mali"/>
              </a:rPr>
              <a:t>ms know</a:t>
            </a:r>
            <a:r>
              <a:rPr lang="en-US" sz="2018" strike="noStrike" u="none">
                <a:solidFill>
                  <a:srgbClr val="333333"/>
                </a:solidFill>
                <a:latin typeface="Mali"/>
                <a:ea typeface="Mali"/>
                <a:cs typeface="Mali"/>
                <a:sym typeface="Mali"/>
              </a:rPr>
              <a:t>n</a:t>
            </a:r>
            <a:r>
              <a:rPr lang="en-US" sz="2018" strike="noStrike" u="none">
                <a:solidFill>
                  <a:srgbClr val="333333"/>
                </a:solidFill>
                <a:latin typeface="Mali"/>
                <a:ea typeface="Mali"/>
                <a:cs typeface="Mali"/>
                <a:sym typeface="Mali"/>
              </a:rPr>
              <a:t> a</a:t>
            </a:r>
            <a:r>
              <a:rPr lang="en-US" sz="2018" strike="noStrike" u="none">
                <a:solidFill>
                  <a:srgbClr val="333333"/>
                </a:solidFill>
                <a:latin typeface="Mali"/>
                <a:ea typeface="Mali"/>
                <a:cs typeface="Mali"/>
                <a:sym typeface="Mali"/>
              </a:rPr>
              <a:t>s b</a:t>
            </a:r>
            <a:r>
              <a:rPr lang="en-US" sz="2018" strike="noStrike" u="none">
                <a:solidFill>
                  <a:srgbClr val="333333"/>
                </a:solidFill>
                <a:latin typeface="Mali"/>
                <a:ea typeface="Mali"/>
                <a:cs typeface="Mali"/>
                <a:sym typeface="Mali"/>
              </a:rPr>
              <a:t>r</a:t>
            </a:r>
            <a:r>
              <a:rPr lang="en-US" sz="2018" strike="noStrike" u="none">
                <a:solidFill>
                  <a:srgbClr val="333333"/>
                </a:solidFill>
                <a:latin typeface="Mali"/>
                <a:ea typeface="Mali"/>
                <a:cs typeface="Mali"/>
                <a:sym typeface="Mali"/>
              </a:rPr>
              <a:t>ain</a:t>
            </a:r>
            <a:r>
              <a:rPr lang="en-US" sz="2018" strike="noStrike" u="none">
                <a:solidFill>
                  <a:srgbClr val="333333"/>
                </a:solidFill>
                <a:latin typeface="Mali"/>
                <a:ea typeface="Mali"/>
                <a:cs typeface="Mali"/>
                <a:sym typeface="Mali"/>
              </a:rPr>
              <a:t> tumors is caused by abno</a:t>
            </a:r>
            <a:r>
              <a:rPr lang="en-US" sz="2018" strike="noStrike" u="none">
                <a:solidFill>
                  <a:srgbClr val="333333"/>
                </a:solidFill>
                <a:latin typeface="Mali"/>
                <a:ea typeface="Mali"/>
                <a:cs typeface="Mali"/>
                <a:sym typeface="Mali"/>
              </a:rPr>
              <a:t>rmal</a:t>
            </a:r>
            <a:r>
              <a:rPr lang="en-US" sz="2018" strike="noStrike" u="none">
                <a:solidFill>
                  <a:srgbClr val="333333"/>
                </a:solidFill>
                <a:latin typeface="Mali"/>
                <a:ea typeface="Mali"/>
                <a:cs typeface="Mali"/>
                <a:sym typeface="Mali"/>
              </a:rPr>
              <a:t> cell development tin the br</a:t>
            </a:r>
            <a:r>
              <a:rPr lang="en-US" sz="2018" strike="noStrike" u="none">
                <a:solidFill>
                  <a:srgbClr val="333333"/>
                </a:solidFill>
                <a:latin typeface="Mali"/>
                <a:ea typeface="Mali"/>
                <a:cs typeface="Mali"/>
                <a:sym typeface="Mali"/>
              </a:rPr>
              <a:t>a</a:t>
            </a:r>
            <a:r>
              <a:rPr lang="en-US" sz="2018" strike="noStrike" u="none">
                <a:solidFill>
                  <a:srgbClr val="333333"/>
                </a:solidFill>
                <a:latin typeface="Mali"/>
                <a:ea typeface="Mali"/>
                <a:cs typeface="Mali"/>
                <a:sym typeface="Mali"/>
              </a:rPr>
              <a:t>i</a:t>
            </a:r>
            <a:r>
              <a:rPr lang="en-US" sz="2018" strike="noStrike" u="none">
                <a:solidFill>
                  <a:srgbClr val="333333"/>
                </a:solidFill>
                <a:latin typeface="Mali"/>
                <a:ea typeface="Mali"/>
                <a:cs typeface="Mali"/>
                <a:sym typeface="Mali"/>
              </a:rPr>
              <a:t>n </a:t>
            </a:r>
            <a:r>
              <a:rPr lang="en-US" sz="2018" strike="noStrike" u="none">
                <a:solidFill>
                  <a:srgbClr val="333333"/>
                </a:solidFill>
                <a:latin typeface="Mali"/>
                <a:ea typeface="Mali"/>
                <a:cs typeface="Mali"/>
                <a:sym typeface="Mali"/>
              </a:rPr>
              <a:t>o</a:t>
            </a:r>
            <a:r>
              <a:rPr lang="en-US" sz="2018" strike="noStrike" u="none">
                <a:solidFill>
                  <a:srgbClr val="333333"/>
                </a:solidFill>
                <a:latin typeface="Mali"/>
                <a:ea typeface="Mali"/>
                <a:cs typeface="Mali"/>
                <a:sym typeface="Mali"/>
              </a:rPr>
              <a:t>r s</a:t>
            </a:r>
            <a:r>
              <a:rPr lang="en-US" sz="2018" strike="noStrike" u="none">
                <a:solidFill>
                  <a:srgbClr val="333333"/>
                </a:solidFill>
                <a:latin typeface="Mali"/>
                <a:ea typeface="Mali"/>
                <a:cs typeface="Mali"/>
                <a:sym typeface="Mali"/>
              </a:rPr>
              <a:t>urroundin</a:t>
            </a:r>
            <a:r>
              <a:rPr lang="en-US" sz="2018" strike="noStrike" u="none">
                <a:solidFill>
                  <a:srgbClr val="333333"/>
                </a:solidFill>
                <a:latin typeface="Mali"/>
                <a:ea typeface="Mali"/>
                <a:cs typeface="Mali"/>
                <a:sym typeface="Mali"/>
              </a:rPr>
              <a:t>g</a:t>
            </a:r>
            <a:r>
              <a:rPr lang="en-US" sz="2018" strike="noStrike" u="none">
                <a:solidFill>
                  <a:srgbClr val="333333"/>
                </a:solidFill>
                <a:latin typeface="Mali"/>
                <a:ea typeface="Mali"/>
                <a:cs typeface="Mali"/>
                <a:sym typeface="Mali"/>
              </a:rPr>
              <a:t> tissues.</a:t>
            </a:r>
            <a:r>
              <a:rPr lang="en-US" sz="2018" strike="noStrike" u="none">
                <a:solidFill>
                  <a:srgbClr val="333333"/>
                </a:solidFill>
                <a:latin typeface="Mali"/>
                <a:ea typeface="Mali"/>
                <a:cs typeface="Mali"/>
                <a:sym typeface="Mali"/>
              </a:rPr>
              <a:t> </a:t>
            </a:r>
          </a:p>
        </p:txBody>
      </p:sp>
      <p:sp>
        <p:nvSpPr>
          <p:cNvPr name="TextBox 10" id="10"/>
          <p:cNvSpPr txBox="true"/>
          <p:nvPr/>
        </p:nvSpPr>
        <p:spPr>
          <a:xfrm rot="0">
            <a:off x="12646396" y="5240872"/>
            <a:ext cx="4862856" cy="1394172"/>
          </a:xfrm>
          <a:prstGeom prst="rect">
            <a:avLst/>
          </a:prstGeom>
        </p:spPr>
        <p:txBody>
          <a:bodyPr anchor="t" rtlCol="false" tIns="0" lIns="0" bIns="0" rIns="0">
            <a:spAutoFit/>
          </a:bodyPr>
          <a:lstStyle/>
          <a:p>
            <a:pPr algn="l" marL="0" indent="0" lvl="0">
              <a:lnSpc>
                <a:spcPts val="2826"/>
              </a:lnSpc>
              <a:spcBef>
                <a:spcPct val="0"/>
              </a:spcBef>
            </a:pPr>
            <a:r>
              <a:rPr lang="en-US" sz="2018">
                <a:solidFill>
                  <a:srgbClr val="333333"/>
                </a:solidFill>
                <a:latin typeface="Mali"/>
                <a:ea typeface="Mali"/>
                <a:cs typeface="Mali"/>
                <a:sym typeface="Mali"/>
              </a:rPr>
              <a:t>.C</a:t>
            </a:r>
            <a:r>
              <a:rPr lang="en-US" sz="2018" strike="noStrike" u="none">
                <a:solidFill>
                  <a:srgbClr val="333333"/>
                </a:solidFill>
                <a:latin typeface="Mali"/>
                <a:ea typeface="Mali"/>
                <a:cs typeface="Mali"/>
                <a:sym typeface="Mali"/>
              </a:rPr>
              <a:t>o</a:t>
            </a:r>
            <a:r>
              <a:rPr lang="en-US" sz="2018" strike="noStrike" u="none">
                <a:solidFill>
                  <a:srgbClr val="333333"/>
                </a:solidFill>
                <a:latin typeface="Mali"/>
                <a:ea typeface="Mali"/>
                <a:cs typeface="Mali"/>
                <a:sym typeface="Mali"/>
              </a:rPr>
              <a:t>r</a:t>
            </a:r>
            <a:r>
              <a:rPr lang="en-US" sz="2018" strike="noStrike" u="none">
                <a:solidFill>
                  <a:srgbClr val="333333"/>
                </a:solidFill>
                <a:latin typeface="Mali"/>
                <a:ea typeface="Mali"/>
                <a:cs typeface="Mali"/>
                <a:sym typeface="Mali"/>
              </a:rPr>
              <a:t>re</a:t>
            </a:r>
            <a:r>
              <a:rPr lang="en-US" sz="2018" strike="noStrike" u="none">
                <a:solidFill>
                  <a:srgbClr val="333333"/>
                </a:solidFill>
                <a:latin typeface="Mali"/>
                <a:ea typeface="Mali"/>
                <a:cs typeface="Mali"/>
                <a:sym typeface="Mali"/>
              </a:rPr>
              <a:t>ct</a:t>
            </a:r>
            <a:r>
              <a:rPr lang="en-US" sz="2018" strike="noStrike" u="none">
                <a:solidFill>
                  <a:srgbClr val="333333"/>
                </a:solidFill>
                <a:latin typeface="Mali"/>
                <a:ea typeface="Mali"/>
                <a:cs typeface="Mali"/>
                <a:sym typeface="Mali"/>
              </a:rPr>
              <a:t> </a:t>
            </a:r>
            <a:r>
              <a:rPr lang="en-US" sz="2018" strike="noStrike" u="none">
                <a:solidFill>
                  <a:srgbClr val="333333"/>
                </a:solidFill>
                <a:latin typeface="Mali"/>
                <a:ea typeface="Mali"/>
                <a:cs typeface="Mali"/>
                <a:sym typeface="Mali"/>
              </a:rPr>
              <a:t>bra</a:t>
            </a:r>
            <a:r>
              <a:rPr lang="en-US" sz="2018" strike="noStrike" u="none">
                <a:solidFill>
                  <a:srgbClr val="333333"/>
                </a:solidFill>
                <a:latin typeface="Mali"/>
                <a:ea typeface="Mali"/>
                <a:cs typeface="Mali"/>
                <a:sym typeface="Mali"/>
              </a:rPr>
              <a:t>i</a:t>
            </a:r>
            <a:r>
              <a:rPr lang="en-US" sz="2018" strike="noStrike" u="none">
                <a:solidFill>
                  <a:srgbClr val="333333"/>
                </a:solidFill>
                <a:latin typeface="Mali"/>
                <a:ea typeface="Mali"/>
                <a:cs typeface="Mali"/>
                <a:sym typeface="Mali"/>
              </a:rPr>
              <a:t>n t</a:t>
            </a:r>
            <a:r>
              <a:rPr lang="en-US" sz="2018" strike="noStrike" u="none">
                <a:solidFill>
                  <a:srgbClr val="333333"/>
                </a:solidFill>
                <a:latin typeface="Mali"/>
                <a:ea typeface="Mali"/>
                <a:cs typeface="Mali"/>
                <a:sym typeface="Mali"/>
              </a:rPr>
              <a:t>umor </a:t>
            </a:r>
            <a:r>
              <a:rPr lang="en-US" sz="2018" strike="noStrike" u="none">
                <a:solidFill>
                  <a:srgbClr val="333333"/>
                </a:solidFill>
                <a:latin typeface="Mali"/>
                <a:ea typeface="Mali"/>
                <a:cs typeface="Mali"/>
                <a:sym typeface="Mali"/>
              </a:rPr>
              <a:t>diagno</a:t>
            </a:r>
            <a:r>
              <a:rPr lang="en-US" sz="2018" strike="noStrike" u="none">
                <a:solidFill>
                  <a:srgbClr val="333333"/>
                </a:solidFill>
                <a:latin typeface="Mali"/>
                <a:ea typeface="Mali"/>
                <a:cs typeface="Mali"/>
                <a:sym typeface="Mali"/>
              </a:rPr>
              <a:t>si</a:t>
            </a:r>
            <a:r>
              <a:rPr lang="en-US" sz="2018" strike="noStrike" u="none">
                <a:solidFill>
                  <a:srgbClr val="333333"/>
                </a:solidFill>
                <a:latin typeface="Mali"/>
                <a:ea typeface="Mali"/>
                <a:cs typeface="Mali"/>
                <a:sym typeface="Mali"/>
              </a:rPr>
              <a:t>s</a:t>
            </a:r>
            <a:r>
              <a:rPr lang="en-US" sz="2018" strike="noStrike" u="none">
                <a:solidFill>
                  <a:srgbClr val="333333"/>
                </a:solidFill>
                <a:latin typeface="Mali"/>
                <a:ea typeface="Mali"/>
                <a:cs typeface="Mali"/>
                <a:sym typeface="Mali"/>
              </a:rPr>
              <a:t> </a:t>
            </a:r>
            <a:r>
              <a:rPr lang="en-US" sz="2018" strike="noStrike" u="none">
                <a:solidFill>
                  <a:srgbClr val="333333"/>
                </a:solidFill>
                <a:latin typeface="Mali"/>
                <a:ea typeface="Mali"/>
                <a:cs typeface="Mali"/>
                <a:sym typeface="Mali"/>
              </a:rPr>
              <a:t>is</a:t>
            </a:r>
            <a:r>
              <a:rPr lang="en-US" sz="2018" strike="noStrike" u="none">
                <a:solidFill>
                  <a:srgbClr val="333333"/>
                </a:solidFill>
                <a:latin typeface="Mali"/>
                <a:ea typeface="Mali"/>
                <a:cs typeface="Mali"/>
                <a:sym typeface="Mali"/>
              </a:rPr>
              <a:t> esse</a:t>
            </a:r>
            <a:r>
              <a:rPr lang="en-US" sz="2018" strike="noStrike" u="none">
                <a:solidFill>
                  <a:srgbClr val="333333"/>
                </a:solidFill>
                <a:latin typeface="Mali"/>
                <a:ea typeface="Mali"/>
                <a:cs typeface="Mali"/>
                <a:sym typeface="Mali"/>
              </a:rPr>
              <a:t>n</a:t>
            </a:r>
            <a:r>
              <a:rPr lang="en-US" sz="2018" strike="noStrike" u="none">
                <a:solidFill>
                  <a:srgbClr val="333333"/>
                </a:solidFill>
                <a:latin typeface="Mali"/>
                <a:ea typeface="Mali"/>
                <a:cs typeface="Mali"/>
                <a:sym typeface="Mali"/>
              </a:rPr>
              <a:t>t</a:t>
            </a:r>
            <a:r>
              <a:rPr lang="en-US" sz="2018" strike="noStrike" u="none">
                <a:solidFill>
                  <a:srgbClr val="333333"/>
                </a:solidFill>
                <a:latin typeface="Mali"/>
                <a:ea typeface="Mali"/>
                <a:cs typeface="Mali"/>
                <a:sym typeface="Mali"/>
              </a:rPr>
              <a:t>ial</a:t>
            </a:r>
            <a:r>
              <a:rPr lang="en-US" sz="2018" strike="noStrike" u="none">
                <a:solidFill>
                  <a:srgbClr val="333333"/>
                </a:solidFill>
                <a:latin typeface="Mali"/>
                <a:ea typeface="Mali"/>
                <a:cs typeface="Mali"/>
                <a:sym typeface="Mali"/>
              </a:rPr>
              <a:t> sin</a:t>
            </a:r>
            <a:r>
              <a:rPr lang="en-US" sz="2018" strike="noStrike" u="none">
                <a:solidFill>
                  <a:srgbClr val="333333"/>
                </a:solidFill>
                <a:latin typeface="Mali"/>
                <a:ea typeface="Mali"/>
                <a:cs typeface="Mali"/>
                <a:sym typeface="Mali"/>
              </a:rPr>
              <a:t>ce</a:t>
            </a:r>
            <a:r>
              <a:rPr lang="en-US" sz="2018" strike="noStrike" u="none">
                <a:solidFill>
                  <a:srgbClr val="333333"/>
                </a:solidFill>
                <a:latin typeface="Mali"/>
                <a:ea typeface="Mali"/>
                <a:cs typeface="Mali"/>
                <a:sym typeface="Mali"/>
              </a:rPr>
              <a:t> it </a:t>
            </a:r>
            <a:r>
              <a:rPr lang="en-US" sz="2018" strike="noStrike" u="none">
                <a:solidFill>
                  <a:srgbClr val="333333"/>
                </a:solidFill>
                <a:latin typeface="Mali"/>
                <a:ea typeface="Mali"/>
                <a:cs typeface="Mali"/>
                <a:sym typeface="Mali"/>
              </a:rPr>
              <a:t>d</a:t>
            </a:r>
            <a:r>
              <a:rPr lang="en-US" sz="2018" strike="noStrike" u="none">
                <a:solidFill>
                  <a:srgbClr val="333333"/>
                </a:solidFill>
                <a:latin typeface="Mali"/>
                <a:ea typeface="Mali"/>
                <a:cs typeface="Mali"/>
                <a:sym typeface="Mali"/>
              </a:rPr>
              <a:t>i</a:t>
            </a:r>
            <a:r>
              <a:rPr lang="en-US" sz="2018" strike="noStrike" u="none">
                <a:solidFill>
                  <a:srgbClr val="333333"/>
                </a:solidFill>
                <a:latin typeface="Mali"/>
                <a:ea typeface="Mali"/>
                <a:cs typeface="Mali"/>
                <a:sym typeface="Mali"/>
              </a:rPr>
              <a:t>r</a:t>
            </a:r>
            <a:r>
              <a:rPr lang="en-US" sz="2018" strike="noStrike" u="none">
                <a:solidFill>
                  <a:srgbClr val="333333"/>
                </a:solidFill>
                <a:latin typeface="Mali"/>
                <a:ea typeface="Mali"/>
                <a:cs typeface="Mali"/>
                <a:sym typeface="Mali"/>
              </a:rPr>
              <a:t>e</a:t>
            </a:r>
            <a:r>
              <a:rPr lang="en-US" sz="2018" strike="noStrike" u="none">
                <a:solidFill>
                  <a:srgbClr val="333333"/>
                </a:solidFill>
                <a:latin typeface="Mali"/>
                <a:ea typeface="Mali"/>
                <a:cs typeface="Mali"/>
                <a:sym typeface="Mali"/>
              </a:rPr>
              <a:t>ct</a:t>
            </a:r>
            <a:r>
              <a:rPr lang="en-US" sz="2018" strike="noStrike" u="none">
                <a:solidFill>
                  <a:srgbClr val="333333"/>
                </a:solidFill>
                <a:latin typeface="Mali"/>
                <a:ea typeface="Mali"/>
                <a:cs typeface="Mali"/>
                <a:sym typeface="Mali"/>
              </a:rPr>
              <a:t>l</a:t>
            </a:r>
            <a:r>
              <a:rPr lang="en-US" sz="2018" strike="noStrike" u="none">
                <a:solidFill>
                  <a:srgbClr val="333333"/>
                </a:solidFill>
                <a:latin typeface="Mali"/>
                <a:ea typeface="Mali"/>
                <a:cs typeface="Mali"/>
                <a:sym typeface="Mali"/>
              </a:rPr>
              <a:t>y </a:t>
            </a:r>
            <a:r>
              <a:rPr lang="en-US" sz="2018" strike="noStrike" u="none">
                <a:solidFill>
                  <a:srgbClr val="333333"/>
                </a:solidFill>
                <a:latin typeface="Mali"/>
                <a:ea typeface="Mali"/>
                <a:cs typeface="Mali"/>
                <a:sym typeface="Mali"/>
              </a:rPr>
              <a:t>a</a:t>
            </a:r>
            <a:r>
              <a:rPr lang="en-US" sz="2018" strike="noStrike" u="none">
                <a:solidFill>
                  <a:srgbClr val="333333"/>
                </a:solidFill>
                <a:latin typeface="Mali"/>
                <a:ea typeface="Mali"/>
                <a:cs typeface="Mali"/>
                <a:sym typeface="Mali"/>
              </a:rPr>
              <a:t>ffects treat</a:t>
            </a:r>
            <a:r>
              <a:rPr lang="en-US" sz="2018" strike="noStrike" u="none">
                <a:solidFill>
                  <a:srgbClr val="333333"/>
                </a:solidFill>
                <a:latin typeface="Mali"/>
                <a:ea typeface="Mali"/>
                <a:cs typeface="Mali"/>
                <a:sym typeface="Mali"/>
              </a:rPr>
              <a:t>m</a:t>
            </a:r>
            <a:r>
              <a:rPr lang="en-US" sz="2018" strike="noStrike" u="none">
                <a:solidFill>
                  <a:srgbClr val="333333"/>
                </a:solidFill>
                <a:latin typeface="Mali"/>
                <a:ea typeface="Mali"/>
                <a:cs typeface="Mali"/>
                <a:sym typeface="Mali"/>
              </a:rPr>
              <a:t>ent </a:t>
            </a:r>
            <a:r>
              <a:rPr lang="en-US" sz="2018" strike="noStrike" u="none">
                <a:solidFill>
                  <a:srgbClr val="333333"/>
                </a:solidFill>
                <a:latin typeface="Mali"/>
                <a:ea typeface="Mali"/>
                <a:cs typeface="Mali"/>
                <a:sym typeface="Mali"/>
              </a:rPr>
              <a:t>c</a:t>
            </a:r>
            <a:r>
              <a:rPr lang="en-US" sz="2018" strike="noStrike" u="none">
                <a:solidFill>
                  <a:srgbClr val="333333"/>
                </a:solidFill>
                <a:latin typeface="Mali"/>
                <a:ea typeface="Mali"/>
                <a:cs typeface="Mali"/>
                <a:sym typeface="Mali"/>
              </a:rPr>
              <a:t>h</a:t>
            </a:r>
            <a:r>
              <a:rPr lang="en-US" sz="2018" strike="noStrike" u="none">
                <a:solidFill>
                  <a:srgbClr val="333333"/>
                </a:solidFill>
                <a:latin typeface="Mali"/>
                <a:ea typeface="Mali"/>
                <a:cs typeface="Mali"/>
                <a:sym typeface="Mali"/>
              </a:rPr>
              <a:t>o</a:t>
            </a:r>
            <a:r>
              <a:rPr lang="en-US" sz="2018" strike="noStrike" u="none">
                <a:solidFill>
                  <a:srgbClr val="333333"/>
                </a:solidFill>
                <a:latin typeface="Mali"/>
                <a:ea typeface="Mali"/>
                <a:cs typeface="Mali"/>
                <a:sym typeface="Mali"/>
              </a:rPr>
              <a:t>ic</a:t>
            </a:r>
            <a:r>
              <a:rPr lang="en-US" sz="2018" strike="noStrike" u="none">
                <a:solidFill>
                  <a:srgbClr val="333333"/>
                </a:solidFill>
                <a:latin typeface="Mali"/>
                <a:ea typeface="Mali"/>
                <a:cs typeface="Mali"/>
                <a:sym typeface="Mali"/>
              </a:rPr>
              <a:t>e</a:t>
            </a:r>
            <a:r>
              <a:rPr lang="en-US" sz="2018" strike="noStrike" u="none">
                <a:solidFill>
                  <a:srgbClr val="333333"/>
                </a:solidFill>
                <a:latin typeface="Mali"/>
                <a:ea typeface="Mali"/>
                <a:cs typeface="Mali"/>
                <a:sym typeface="Mali"/>
              </a:rPr>
              <a:t>s</a:t>
            </a:r>
            <a:r>
              <a:rPr lang="en-US" sz="2018" strike="noStrike" u="none">
                <a:solidFill>
                  <a:srgbClr val="333333"/>
                </a:solidFill>
                <a:latin typeface="Mali"/>
                <a:ea typeface="Mali"/>
                <a:cs typeface="Mali"/>
                <a:sym typeface="Mali"/>
              </a:rPr>
              <a:t> a</a:t>
            </a:r>
            <a:r>
              <a:rPr lang="en-US" sz="2018" strike="noStrike" u="none">
                <a:solidFill>
                  <a:srgbClr val="333333"/>
                </a:solidFill>
                <a:latin typeface="Mali"/>
                <a:ea typeface="Mali"/>
                <a:cs typeface="Mali"/>
                <a:sym typeface="Mali"/>
              </a:rPr>
              <a:t>n</a:t>
            </a:r>
            <a:r>
              <a:rPr lang="en-US" sz="2018" strike="noStrike" u="none">
                <a:solidFill>
                  <a:srgbClr val="333333"/>
                </a:solidFill>
                <a:latin typeface="Mali"/>
                <a:ea typeface="Mali"/>
                <a:cs typeface="Mali"/>
                <a:sym typeface="Mali"/>
              </a:rPr>
              <a:t>d patie</a:t>
            </a:r>
            <a:r>
              <a:rPr lang="en-US" sz="2018" strike="noStrike" u="none">
                <a:solidFill>
                  <a:srgbClr val="333333"/>
                </a:solidFill>
                <a:latin typeface="Mali"/>
                <a:ea typeface="Mali"/>
                <a:cs typeface="Mali"/>
                <a:sym typeface="Mali"/>
              </a:rPr>
              <a:t>n</a:t>
            </a:r>
            <a:r>
              <a:rPr lang="en-US" sz="2018" strike="noStrike" u="none">
                <a:solidFill>
                  <a:srgbClr val="333333"/>
                </a:solidFill>
                <a:latin typeface="Mali"/>
                <a:ea typeface="Mali"/>
                <a:cs typeface="Mali"/>
                <a:sym typeface="Mali"/>
              </a:rPr>
              <a:t>t </a:t>
            </a:r>
            <a:r>
              <a:rPr lang="en-US" sz="2018" strike="noStrike" u="none">
                <a:solidFill>
                  <a:srgbClr val="333333"/>
                </a:solidFill>
                <a:latin typeface="Mali"/>
                <a:ea typeface="Mali"/>
                <a:cs typeface="Mali"/>
                <a:sym typeface="Mali"/>
              </a:rPr>
              <a:t>ou</a:t>
            </a:r>
            <a:r>
              <a:rPr lang="en-US" sz="2018" strike="noStrike" u="none">
                <a:solidFill>
                  <a:srgbClr val="333333"/>
                </a:solidFill>
                <a:latin typeface="Mali"/>
                <a:ea typeface="Mali"/>
                <a:cs typeface="Mali"/>
                <a:sym typeface="Mali"/>
              </a:rPr>
              <a:t>t</a:t>
            </a:r>
            <a:r>
              <a:rPr lang="en-US" sz="2018" strike="noStrike" u="none">
                <a:solidFill>
                  <a:srgbClr val="333333"/>
                </a:solidFill>
                <a:latin typeface="Mali"/>
                <a:ea typeface="Mali"/>
                <a:cs typeface="Mali"/>
                <a:sym typeface="Mali"/>
              </a:rPr>
              <a:t>co</a:t>
            </a:r>
            <a:r>
              <a:rPr lang="en-US" sz="2018" strike="noStrike" u="none">
                <a:solidFill>
                  <a:srgbClr val="333333"/>
                </a:solidFill>
                <a:latin typeface="Mali"/>
                <a:ea typeface="Mali"/>
                <a:cs typeface="Mali"/>
                <a:sym typeface="Mali"/>
              </a:rPr>
              <a:t>m</a:t>
            </a:r>
            <a:r>
              <a:rPr lang="en-US" sz="2018" strike="noStrike" u="none">
                <a:solidFill>
                  <a:srgbClr val="333333"/>
                </a:solidFill>
                <a:latin typeface="Mali"/>
                <a:ea typeface="Mali"/>
                <a:cs typeface="Mali"/>
                <a:sym typeface="Mali"/>
              </a:rPr>
              <a:t>e</a:t>
            </a:r>
            <a:r>
              <a:rPr lang="en-US" sz="2018" strike="noStrike" u="none">
                <a:solidFill>
                  <a:srgbClr val="333333"/>
                </a:solidFill>
                <a:latin typeface="Mali"/>
                <a:ea typeface="Mali"/>
                <a:cs typeface="Mali"/>
                <a:sym typeface="Mali"/>
              </a:rPr>
              <a:t>s.</a:t>
            </a:r>
          </a:p>
        </p:txBody>
      </p:sp>
      <p:sp>
        <p:nvSpPr>
          <p:cNvPr name="TextBox 11" id="11"/>
          <p:cNvSpPr txBox="true"/>
          <p:nvPr/>
        </p:nvSpPr>
        <p:spPr>
          <a:xfrm rot="0">
            <a:off x="841453" y="5240872"/>
            <a:ext cx="4862856" cy="1396522"/>
          </a:xfrm>
          <a:prstGeom prst="rect">
            <a:avLst/>
          </a:prstGeom>
        </p:spPr>
        <p:txBody>
          <a:bodyPr anchor="t" rtlCol="false" tIns="0" lIns="0" bIns="0" rIns="0">
            <a:spAutoFit/>
          </a:bodyPr>
          <a:lstStyle/>
          <a:p>
            <a:pPr algn="just" marL="0" indent="0" lvl="0">
              <a:lnSpc>
                <a:spcPts val="2826"/>
              </a:lnSpc>
              <a:spcBef>
                <a:spcPct val="0"/>
              </a:spcBef>
            </a:pPr>
            <a:r>
              <a:rPr lang="en-US" sz="2018">
                <a:solidFill>
                  <a:srgbClr val="333333"/>
                </a:solidFill>
                <a:latin typeface="Mali"/>
                <a:ea typeface="Mali"/>
                <a:cs typeface="Mali"/>
                <a:sym typeface="Mali"/>
              </a:rPr>
              <a:t>Gliomas and meningioma are the most prevalent forms among them, however pituitary tumors also present serious clinical difficulties. </a:t>
            </a:r>
          </a:p>
        </p:txBody>
      </p:sp>
      <p:sp>
        <p:nvSpPr>
          <p:cNvPr name="TextBox 12" id="12"/>
          <p:cNvSpPr txBox="true"/>
          <p:nvPr/>
        </p:nvSpPr>
        <p:spPr>
          <a:xfrm rot="0">
            <a:off x="12646396" y="7485108"/>
            <a:ext cx="4862856" cy="1746009"/>
          </a:xfrm>
          <a:prstGeom prst="rect">
            <a:avLst/>
          </a:prstGeom>
        </p:spPr>
        <p:txBody>
          <a:bodyPr anchor="t" rtlCol="false" tIns="0" lIns="0" bIns="0" rIns="0">
            <a:spAutoFit/>
          </a:bodyPr>
          <a:lstStyle/>
          <a:p>
            <a:pPr algn="l" marL="0" indent="0" lvl="0">
              <a:lnSpc>
                <a:spcPts val="2826"/>
              </a:lnSpc>
              <a:spcBef>
                <a:spcPct val="0"/>
              </a:spcBef>
            </a:pPr>
            <a:r>
              <a:rPr lang="en-US" sz="2018">
                <a:solidFill>
                  <a:srgbClr val="333333"/>
                </a:solidFill>
                <a:latin typeface="Mali"/>
                <a:ea typeface="Mali"/>
                <a:cs typeface="Mali"/>
                <a:sym typeface="Mali"/>
              </a:rPr>
              <a:t>H</a:t>
            </a:r>
            <a:r>
              <a:rPr lang="en-US" sz="2018" strike="noStrike" u="none">
                <a:solidFill>
                  <a:srgbClr val="333333"/>
                </a:solidFill>
                <a:latin typeface="Mali"/>
                <a:ea typeface="Mali"/>
                <a:cs typeface="Mali"/>
                <a:sym typeface="Mali"/>
              </a:rPr>
              <a:t>o</a:t>
            </a:r>
            <a:r>
              <a:rPr lang="en-US" sz="2018" strike="noStrike" u="none">
                <a:solidFill>
                  <a:srgbClr val="333333"/>
                </a:solidFill>
                <a:latin typeface="Mali"/>
                <a:ea typeface="Mali"/>
                <a:cs typeface="Mali"/>
                <a:sym typeface="Mali"/>
              </a:rPr>
              <a:t>wever, the</a:t>
            </a:r>
            <a:r>
              <a:rPr lang="en-US" sz="2018" strike="noStrike" u="none">
                <a:solidFill>
                  <a:srgbClr val="333333"/>
                </a:solidFill>
                <a:latin typeface="Mali"/>
                <a:ea typeface="Mali"/>
                <a:cs typeface="Mali"/>
                <a:sym typeface="Mali"/>
              </a:rPr>
              <a:t>re</a:t>
            </a:r>
            <a:r>
              <a:rPr lang="en-US" sz="2018" strike="noStrike" u="none">
                <a:solidFill>
                  <a:srgbClr val="333333"/>
                </a:solidFill>
                <a:latin typeface="Mali"/>
                <a:ea typeface="Mali"/>
                <a:cs typeface="Mali"/>
                <a:sym typeface="Mali"/>
              </a:rPr>
              <a:t> </a:t>
            </a:r>
            <a:r>
              <a:rPr lang="en-US" sz="2018" strike="noStrike" u="none">
                <a:solidFill>
                  <a:srgbClr val="333333"/>
                </a:solidFill>
                <a:latin typeface="Mali"/>
                <a:ea typeface="Mali"/>
                <a:cs typeface="Mali"/>
                <a:sym typeface="Mali"/>
              </a:rPr>
              <a:t>m</a:t>
            </a:r>
            <a:r>
              <a:rPr lang="en-US" sz="2018" strike="noStrike" u="none">
                <a:solidFill>
                  <a:srgbClr val="333333"/>
                </a:solidFill>
                <a:latin typeface="Mali"/>
                <a:ea typeface="Mali"/>
                <a:cs typeface="Mali"/>
                <a:sym typeface="Mali"/>
              </a:rPr>
              <a:t>ay</a:t>
            </a:r>
            <a:r>
              <a:rPr lang="en-US" sz="2018" strike="noStrike" u="none">
                <a:solidFill>
                  <a:srgbClr val="333333"/>
                </a:solidFill>
                <a:latin typeface="Mali"/>
                <a:ea typeface="Mali"/>
                <a:cs typeface="Mali"/>
                <a:sym typeface="Mali"/>
              </a:rPr>
              <a:t> </a:t>
            </a:r>
            <a:r>
              <a:rPr lang="en-US" sz="2018" strike="noStrike" u="none">
                <a:solidFill>
                  <a:srgbClr val="333333"/>
                </a:solidFill>
                <a:latin typeface="Mali"/>
                <a:ea typeface="Mali"/>
                <a:cs typeface="Mali"/>
                <a:sym typeface="Mali"/>
              </a:rPr>
              <a:t>be</a:t>
            </a:r>
            <a:r>
              <a:rPr lang="en-US" sz="2018" strike="noStrike" u="none">
                <a:solidFill>
                  <a:srgbClr val="333333"/>
                </a:solidFill>
                <a:latin typeface="Mali"/>
                <a:ea typeface="Mali"/>
                <a:cs typeface="Mali"/>
                <a:sym typeface="Mali"/>
              </a:rPr>
              <a:t> d</a:t>
            </a:r>
            <a:r>
              <a:rPr lang="en-US" sz="2018" strike="noStrike" u="none">
                <a:solidFill>
                  <a:srgbClr val="333333"/>
                </a:solidFill>
                <a:latin typeface="Mali"/>
                <a:ea typeface="Mali"/>
                <a:cs typeface="Mali"/>
                <a:sym typeface="Mali"/>
              </a:rPr>
              <a:t>iffe</a:t>
            </a:r>
            <a:r>
              <a:rPr lang="en-US" sz="2018" strike="noStrike" u="none">
                <a:solidFill>
                  <a:srgbClr val="333333"/>
                </a:solidFill>
                <a:latin typeface="Mali"/>
                <a:ea typeface="Mali"/>
                <a:cs typeface="Mali"/>
                <a:sym typeface="Mali"/>
              </a:rPr>
              <a:t>r</a:t>
            </a:r>
            <a:r>
              <a:rPr lang="en-US" sz="2018" strike="noStrike" u="none">
                <a:solidFill>
                  <a:srgbClr val="333333"/>
                </a:solidFill>
                <a:latin typeface="Mali"/>
                <a:ea typeface="Mali"/>
                <a:cs typeface="Mali"/>
                <a:sym typeface="Mali"/>
              </a:rPr>
              <a:t>ence</a:t>
            </a:r>
            <a:r>
              <a:rPr lang="en-US" sz="2018" strike="noStrike" u="none">
                <a:solidFill>
                  <a:srgbClr val="333333"/>
                </a:solidFill>
                <a:latin typeface="Mali"/>
                <a:ea typeface="Mali"/>
                <a:cs typeface="Mali"/>
                <a:sym typeface="Mali"/>
              </a:rPr>
              <a:t>s a</a:t>
            </a:r>
            <a:r>
              <a:rPr lang="en-US" sz="2018" strike="noStrike" u="none">
                <a:solidFill>
                  <a:srgbClr val="333333"/>
                </a:solidFill>
                <a:latin typeface="Mali"/>
                <a:ea typeface="Mali"/>
                <a:cs typeface="Mali"/>
                <a:sym typeface="Mali"/>
              </a:rPr>
              <a:t>nd</a:t>
            </a:r>
            <a:r>
              <a:rPr lang="en-US" sz="2018" strike="noStrike" u="none">
                <a:solidFill>
                  <a:srgbClr val="333333"/>
                </a:solidFill>
                <a:latin typeface="Mali"/>
                <a:ea typeface="Mali"/>
                <a:cs typeface="Mali"/>
                <a:sym typeface="Mali"/>
              </a:rPr>
              <a:t> </a:t>
            </a:r>
            <a:r>
              <a:rPr lang="en-US" sz="2018" strike="noStrike" u="none">
                <a:solidFill>
                  <a:srgbClr val="333333"/>
                </a:solidFill>
                <a:latin typeface="Mali"/>
                <a:ea typeface="Mali"/>
                <a:cs typeface="Mali"/>
                <a:sym typeface="Mali"/>
              </a:rPr>
              <a:t>d</a:t>
            </a:r>
            <a:r>
              <a:rPr lang="en-US" sz="2018" strike="noStrike" u="none">
                <a:solidFill>
                  <a:srgbClr val="333333"/>
                </a:solidFill>
                <a:latin typeface="Mali"/>
                <a:ea typeface="Mali"/>
                <a:cs typeface="Mali"/>
                <a:sym typeface="Mali"/>
              </a:rPr>
              <a:t>e</a:t>
            </a:r>
            <a:r>
              <a:rPr lang="en-US" sz="2018" strike="noStrike" u="none">
                <a:solidFill>
                  <a:srgbClr val="333333"/>
                </a:solidFill>
                <a:latin typeface="Mali"/>
                <a:ea typeface="Mali"/>
                <a:cs typeface="Mali"/>
                <a:sym typeface="Mali"/>
              </a:rPr>
              <a:t>lay</a:t>
            </a:r>
            <a:r>
              <a:rPr lang="en-US" sz="2018" strike="noStrike" u="none">
                <a:solidFill>
                  <a:srgbClr val="333333"/>
                </a:solidFill>
                <a:latin typeface="Mali"/>
                <a:ea typeface="Mali"/>
                <a:cs typeface="Mali"/>
                <a:sym typeface="Mali"/>
              </a:rPr>
              <a:t>s </a:t>
            </a:r>
            <a:r>
              <a:rPr lang="en-US" sz="2018" strike="noStrike" u="none">
                <a:solidFill>
                  <a:srgbClr val="333333"/>
                </a:solidFill>
                <a:latin typeface="Mali"/>
                <a:ea typeface="Mali"/>
                <a:cs typeface="Mali"/>
                <a:sym typeface="Mali"/>
              </a:rPr>
              <a:t>i</a:t>
            </a:r>
            <a:r>
              <a:rPr lang="en-US" sz="2018" strike="noStrike" u="none">
                <a:solidFill>
                  <a:srgbClr val="333333"/>
                </a:solidFill>
                <a:latin typeface="Mali"/>
                <a:ea typeface="Mali"/>
                <a:cs typeface="Mali"/>
                <a:sym typeface="Mali"/>
              </a:rPr>
              <a:t>n di</a:t>
            </a:r>
            <a:r>
              <a:rPr lang="en-US" sz="2018" strike="noStrike" u="none">
                <a:solidFill>
                  <a:srgbClr val="333333"/>
                </a:solidFill>
                <a:latin typeface="Mali"/>
                <a:ea typeface="Mali"/>
                <a:cs typeface="Mali"/>
                <a:sym typeface="Mali"/>
              </a:rPr>
              <a:t>agnos</a:t>
            </a:r>
            <a:r>
              <a:rPr lang="en-US" sz="2018" strike="noStrike" u="none">
                <a:solidFill>
                  <a:srgbClr val="333333"/>
                </a:solidFill>
                <a:latin typeface="Mali"/>
                <a:ea typeface="Mali"/>
                <a:cs typeface="Mali"/>
                <a:sym typeface="Mali"/>
              </a:rPr>
              <a:t>is </a:t>
            </a:r>
            <a:r>
              <a:rPr lang="en-US" sz="2018" strike="noStrike" u="none">
                <a:solidFill>
                  <a:srgbClr val="333333"/>
                </a:solidFill>
                <a:latin typeface="Mali"/>
                <a:ea typeface="Mali"/>
                <a:cs typeface="Mali"/>
                <a:sym typeface="Mali"/>
              </a:rPr>
              <a:t>du</a:t>
            </a:r>
            <a:r>
              <a:rPr lang="en-US" sz="2018" strike="noStrike" u="none">
                <a:solidFill>
                  <a:srgbClr val="333333"/>
                </a:solidFill>
                <a:latin typeface="Mali"/>
                <a:ea typeface="Mali"/>
                <a:cs typeface="Mali"/>
                <a:sym typeface="Mali"/>
              </a:rPr>
              <a:t>e</a:t>
            </a:r>
            <a:r>
              <a:rPr lang="en-US" sz="2018" strike="noStrike" u="none">
                <a:solidFill>
                  <a:srgbClr val="333333"/>
                </a:solidFill>
                <a:latin typeface="Mali"/>
                <a:ea typeface="Mali"/>
                <a:cs typeface="Mali"/>
                <a:sym typeface="Mali"/>
              </a:rPr>
              <a:t> </a:t>
            </a:r>
            <a:r>
              <a:rPr lang="en-US" sz="2018" strike="noStrike" u="none">
                <a:solidFill>
                  <a:srgbClr val="333333"/>
                </a:solidFill>
                <a:latin typeface="Mali"/>
                <a:ea typeface="Mali"/>
                <a:cs typeface="Mali"/>
                <a:sym typeface="Mali"/>
              </a:rPr>
              <a:t>t</a:t>
            </a:r>
            <a:r>
              <a:rPr lang="en-US" sz="2018" strike="noStrike" u="none">
                <a:solidFill>
                  <a:srgbClr val="333333"/>
                </a:solidFill>
                <a:latin typeface="Mali"/>
                <a:ea typeface="Mali"/>
                <a:cs typeface="Mali"/>
                <a:sym typeface="Mali"/>
              </a:rPr>
              <a:t>o</a:t>
            </a:r>
            <a:r>
              <a:rPr lang="en-US" sz="2018" strike="noStrike" u="none">
                <a:solidFill>
                  <a:srgbClr val="333333"/>
                </a:solidFill>
                <a:latin typeface="Mali"/>
                <a:ea typeface="Mali"/>
                <a:cs typeface="Mali"/>
                <a:sym typeface="Mali"/>
              </a:rPr>
              <a:t> </a:t>
            </a:r>
            <a:r>
              <a:rPr lang="en-US" sz="2018" strike="noStrike" u="none">
                <a:solidFill>
                  <a:srgbClr val="333333"/>
                </a:solidFill>
                <a:latin typeface="Mali"/>
                <a:ea typeface="Mali"/>
                <a:cs typeface="Mali"/>
                <a:sym typeface="Mali"/>
              </a:rPr>
              <a:t>th</a:t>
            </a:r>
            <a:r>
              <a:rPr lang="en-US" sz="2018" strike="noStrike" u="none">
                <a:solidFill>
                  <a:srgbClr val="333333"/>
                </a:solidFill>
                <a:latin typeface="Mali"/>
                <a:ea typeface="Mali"/>
                <a:cs typeface="Mali"/>
                <a:sym typeface="Mali"/>
              </a:rPr>
              <a:t>e </a:t>
            </a:r>
            <a:r>
              <a:rPr lang="en-US" sz="2018" strike="noStrike" u="none">
                <a:solidFill>
                  <a:srgbClr val="333333"/>
                </a:solidFill>
                <a:latin typeface="Mali"/>
                <a:ea typeface="Mali"/>
                <a:cs typeface="Mali"/>
                <a:sym typeface="Mali"/>
              </a:rPr>
              <a:t>growing </a:t>
            </a:r>
            <a:r>
              <a:rPr lang="en-US" sz="2018" strike="noStrike" u="none">
                <a:solidFill>
                  <a:srgbClr val="333333"/>
                </a:solidFill>
                <a:latin typeface="Mali"/>
                <a:ea typeface="Mali"/>
                <a:cs typeface="Mali"/>
                <a:sym typeface="Mali"/>
              </a:rPr>
              <a:t>co</a:t>
            </a:r>
            <a:r>
              <a:rPr lang="en-US" sz="2018" strike="noStrike" u="none">
                <a:solidFill>
                  <a:srgbClr val="333333"/>
                </a:solidFill>
                <a:latin typeface="Mali"/>
                <a:ea typeface="Mali"/>
                <a:cs typeface="Mali"/>
                <a:sym typeface="Mali"/>
              </a:rPr>
              <a:t>m</a:t>
            </a:r>
            <a:r>
              <a:rPr lang="en-US" sz="2018" strike="noStrike" u="none">
                <a:solidFill>
                  <a:srgbClr val="333333"/>
                </a:solidFill>
                <a:latin typeface="Mali"/>
                <a:ea typeface="Mali"/>
                <a:cs typeface="Mali"/>
                <a:sym typeface="Mali"/>
              </a:rPr>
              <a:t>p</a:t>
            </a:r>
            <a:r>
              <a:rPr lang="en-US" sz="2018" strike="noStrike" u="none">
                <a:solidFill>
                  <a:srgbClr val="333333"/>
                </a:solidFill>
                <a:latin typeface="Mali"/>
                <a:ea typeface="Mali"/>
                <a:cs typeface="Mali"/>
                <a:sym typeface="Mali"/>
              </a:rPr>
              <a:t>l</a:t>
            </a:r>
            <a:r>
              <a:rPr lang="en-US" sz="2018" strike="noStrike" u="none">
                <a:solidFill>
                  <a:srgbClr val="333333"/>
                </a:solidFill>
                <a:latin typeface="Mali"/>
                <a:ea typeface="Mali"/>
                <a:cs typeface="Mali"/>
                <a:sym typeface="Mali"/>
              </a:rPr>
              <a:t>e</a:t>
            </a:r>
            <a:r>
              <a:rPr lang="en-US" sz="2018" strike="noStrike" u="none">
                <a:solidFill>
                  <a:srgbClr val="333333"/>
                </a:solidFill>
                <a:latin typeface="Mali"/>
                <a:ea typeface="Mali"/>
                <a:cs typeface="Mali"/>
                <a:sym typeface="Mali"/>
              </a:rPr>
              <a:t>xity of</a:t>
            </a:r>
            <a:r>
              <a:rPr lang="en-US" sz="2018" strike="noStrike" u="none">
                <a:solidFill>
                  <a:srgbClr val="333333"/>
                </a:solidFill>
                <a:latin typeface="Mali"/>
                <a:ea typeface="Mali"/>
                <a:cs typeface="Mali"/>
                <a:sym typeface="Mali"/>
              </a:rPr>
              <a:t> </a:t>
            </a:r>
            <a:r>
              <a:rPr lang="en-US" sz="2018" strike="noStrike" u="none">
                <a:solidFill>
                  <a:srgbClr val="333333"/>
                </a:solidFill>
                <a:latin typeface="Mali"/>
                <a:ea typeface="Mali"/>
                <a:cs typeface="Mali"/>
                <a:sym typeface="Mali"/>
              </a:rPr>
              <a:t>im</a:t>
            </a:r>
            <a:r>
              <a:rPr lang="en-US" sz="2018" strike="noStrike" u="none">
                <a:solidFill>
                  <a:srgbClr val="333333"/>
                </a:solidFill>
                <a:latin typeface="Mali"/>
                <a:ea typeface="Mali"/>
                <a:cs typeface="Mali"/>
                <a:sym typeface="Mali"/>
              </a:rPr>
              <a:t>a</a:t>
            </a:r>
            <a:r>
              <a:rPr lang="en-US" sz="2018" strike="noStrike" u="none">
                <a:solidFill>
                  <a:srgbClr val="333333"/>
                </a:solidFill>
                <a:latin typeface="Mali"/>
                <a:ea typeface="Mali"/>
                <a:cs typeface="Mali"/>
                <a:sym typeface="Mali"/>
              </a:rPr>
              <a:t>g</a:t>
            </a:r>
            <a:r>
              <a:rPr lang="en-US" sz="2018" strike="noStrike" u="none">
                <a:solidFill>
                  <a:srgbClr val="333333"/>
                </a:solidFill>
                <a:latin typeface="Mali"/>
                <a:ea typeface="Mali"/>
                <a:cs typeface="Mali"/>
                <a:sym typeface="Mali"/>
              </a:rPr>
              <a:t>i</a:t>
            </a:r>
            <a:r>
              <a:rPr lang="en-US" sz="2018" strike="noStrike" u="none">
                <a:solidFill>
                  <a:srgbClr val="333333"/>
                </a:solidFill>
                <a:latin typeface="Mali"/>
                <a:ea typeface="Mali"/>
                <a:cs typeface="Mali"/>
                <a:sym typeface="Mali"/>
              </a:rPr>
              <a:t>ng </a:t>
            </a:r>
            <a:r>
              <a:rPr lang="en-US" sz="2018" strike="noStrike" u="none">
                <a:solidFill>
                  <a:srgbClr val="333333"/>
                </a:solidFill>
                <a:latin typeface="Mali"/>
                <a:ea typeface="Mali"/>
                <a:cs typeface="Mali"/>
                <a:sym typeface="Mali"/>
              </a:rPr>
              <a:t>da</a:t>
            </a:r>
            <a:r>
              <a:rPr lang="en-US" sz="2018" strike="noStrike" u="none">
                <a:solidFill>
                  <a:srgbClr val="333333"/>
                </a:solidFill>
                <a:latin typeface="Mali"/>
                <a:ea typeface="Mali"/>
                <a:cs typeface="Mali"/>
                <a:sym typeface="Mali"/>
              </a:rPr>
              <a:t>ta</a:t>
            </a:r>
            <a:r>
              <a:rPr lang="en-US" sz="2018" strike="noStrike" u="none">
                <a:solidFill>
                  <a:srgbClr val="333333"/>
                </a:solidFill>
                <a:latin typeface="Mali"/>
                <a:ea typeface="Mali"/>
                <a:cs typeface="Mali"/>
                <a:sym typeface="Mali"/>
              </a:rPr>
              <a:t> a</a:t>
            </a:r>
            <a:r>
              <a:rPr lang="en-US" sz="2018" strike="noStrike" u="none">
                <a:solidFill>
                  <a:srgbClr val="333333"/>
                </a:solidFill>
                <a:latin typeface="Mali"/>
                <a:ea typeface="Mali"/>
                <a:cs typeface="Mali"/>
                <a:sym typeface="Mali"/>
              </a:rPr>
              <a:t>nd the </a:t>
            </a:r>
            <a:r>
              <a:rPr lang="en-US" sz="2018" strike="noStrike" u="none">
                <a:solidFill>
                  <a:srgbClr val="333333"/>
                </a:solidFill>
                <a:latin typeface="Mali"/>
                <a:ea typeface="Mali"/>
                <a:cs typeface="Mali"/>
                <a:sym typeface="Mali"/>
              </a:rPr>
              <a:t>i</a:t>
            </a:r>
            <a:r>
              <a:rPr lang="en-US" sz="2018" strike="noStrike" u="none">
                <a:solidFill>
                  <a:srgbClr val="333333"/>
                </a:solidFill>
                <a:latin typeface="Mali"/>
                <a:ea typeface="Mali"/>
                <a:cs typeface="Mali"/>
                <a:sym typeface="Mali"/>
              </a:rPr>
              <a:t>n</a:t>
            </a:r>
            <a:r>
              <a:rPr lang="en-US" sz="2018" strike="noStrike" u="none">
                <a:solidFill>
                  <a:srgbClr val="333333"/>
                </a:solidFill>
                <a:latin typeface="Mali"/>
                <a:ea typeface="Mali"/>
                <a:cs typeface="Mali"/>
                <a:sym typeface="Mali"/>
              </a:rPr>
              <a:t>h</a:t>
            </a:r>
            <a:r>
              <a:rPr lang="en-US" sz="2018" strike="noStrike" u="none">
                <a:solidFill>
                  <a:srgbClr val="333333"/>
                </a:solidFill>
                <a:latin typeface="Mali"/>
                <a:ea typeface="Mali"/>
                <a:cs typeface="Mali"/>
                <a:sym typeface="Mali"/>
              </a:rPr>
              <a:t>e</a:t>
            </a:r>
            <a:r>
              <a:rPr lang="en-US" sz="2018" strike="noStrike" u="none">
                <a:solidFill>
                  <a:srgbClr val="333333"/>
                </a:solidFill>
                <a:latin typeface="Mali"/>
                <a:ea typeface="Mali"/>
                <a:cs typeface="Mali"/>
                <a:sym typeface="Mali"/>
              </a:rPr>
              <a:t>re</a:t>
            </a:r>
            <a:r>
              <a:rPr lang="en-US" sz="2018" strike="noStrike" u="none">
                <a:solidFill>
                  <a:srgbClr val="333333"/>
                </a:solidFill>
                <a:latin typeface="Mali"/>
                <a:ea typeface="Mali"/>
                <a:cs typeface="Mali"/>
                <a:sym typeface="Mali"/>
              </a:rPr>
              <a:t>n</a:t>
            </a:r>
            <a:r>
              <a:rPr lang="en-US" sz="2018" strike="noStrike" u="none">
                <a:solidFill>
                  <a:srgbClr val="333333"/>
                </a:solidFill>
                <a:latin typeface="Mali"/>
                <a:ea typeface="Mali"/>
                <a:cs typeface="Mali"/>
                <a:sym typeface="Mali"/>
              </a:rPr>
              <a:t>t </a:t>
            </a:r>
            <a:r>
              <a:rPr lang="en-US" sz="2018" strike="noStrike" u="none">
                <a:solidFill>
                  <a:srgbClr val="333333"/>
                </a:solidFill>
                <a:latin typeface="Mali"/>
                <a:ea typeface="Mali"/>
                <a:cs typeface="Mali"/>
                <a:sym typeface="Mali"/>
              </a:rPr>
              <a:t>d</a:t>
            </a:r>
            <a:r>
              <a:rPr lang="en-US" sz="2018" strike="noStrike" u="none">
                <a:solidFill>
                  <a:srgbClr val="333333"/>
                </a:solidFill>
                <a:latin typeface="Mali"/>
                <a:ea typeface="Mali"/>
                <a:cs typeface="Mali"/>
                <a:sym typeface="Mali"/>
              </a:rPr>
              <a:t>iver</a:t>
            </a:r>
            <a:r>
              <a:rPr lang="en-US" sz="2018" strike="noStrike" u="none">
                <a:solidFill>
                  <a:srgbClr val="333333"/>
                </a:solidFill>
                <a:latin typeface="Mali"/>
                <a:ea typeface="Mali"/>
                <a:cs typeface="Mali"/>
                <a:sym typeface="Mali"/>
              </a:rPr>
              <a:t>sity in hum</a:t>
            </a:r>
            <a:r>
              <a:rPr lang="en-US" sz="2018" strike="noStrike" u="none">
                <a:solidFill>
                  <a:srgbClr val="333333"/>
                </a:solidFill>
                <a:latin typeface="Mali"/>
                <a:ea typeface="Mali"/>
                <a:cs typeface="Mali"/>
                <a:sym typeface="Mali"/>
              </a:rPr>
              <a:t>a</a:t>
            </a:r>
            <a:r>
              <a:rPr lang="en-US" sz="2018" strike="noStrike" u="none">
                <a:solidFill>
                  <a:srgbClr val="333333"/>
                </a:solidFill>
                <a:latin typeface="Mali"/>
                <a:ea typeface="Mali"/>
                <a:cs typeface="Mali"/>
                <a:sym typeface="Mali"/>
              </a:rPr>
              <a:t>n</a:t>
            </a:r>
            <a:r>
              <a:rPr lang="en-US" sz="2018" strike="noStrike" u="none">
                <a:solidFill>
                  <a:srgbClr val="333333"/>
                </a:solidFill>
                <a:latin typeface="Mali"/>
                <a:ea typeface="Mali"/>
                <a:cs typeface="Mali"/>
                <a:sym typeface="Mali"/>
              </a:rPr>
              <a:t> </a:t>
            </a:r>
            <a:r>
              <a:rPr lang="en-US" sz="2018" strike="noStrike" u="none">
                <a:solidFill>
                  <a:srgbClr val="333333"/>
                </a:solidFill>
                <a:latin typeface="Mali"/>
                <a:ea typeface="Mali"/>
                <a:cs typeface="Mali"/>
                <a:sym typeface="Mali"/>
              </a:rPr>
              <a:t>in</a:t>
            </a:r>
            <a:r>
              <a:rPr lang="en-US" sz="2018" strike="noStrike" u="none">
                <a:solidFill>
                  <a:srgbClr val="333333"/>
                </a:solidFill>
                <a:latin typeface="Mali"/>
                <a:ea typeface="Mali"/>
                <a:cs typeface="Mali"/>
                <a:sym typeface="Mali"/>
              </a:rPr>
              <a:t>te</a:t>
            </a:r>
            <a:r>
              <a:rPr lang="en-US" sz="2018" strike="noStrike" u="none">
                <a:solidFill>
                  <a:srgbClr val="333333"/>
                </a:solidFill>
                <a:latin typeface="Mali"/>
                <a:ea typeface="Mali"/>
                <a:cs typeface="Mali"/>
                <a:sym typeface="Mali"/>
              </a:rPr>
              <a:t>r</a:t>
            </a:r>
            <a:r>
              <a:rPr lang="en-US" sz="2018" strike="noStrike" u="none">
                <a:solidFill>
                  <a:srgbClr val="333333"/>
                </a:solidFill>
                <a:latin typeface="Mali"/>
                <a:ea typeface="Mali"/>
                <a:cs typeface="Mali"/>
                <a:sym typeface="Mali"/>
              </a:rPr>
              <a:t>pre</a:t>
            </a:r>
            <a:r>
              <a:rPr lang="en-US" sz="2018" strike="noStrike" u="none">
                <a:solidFill>
                  <a:srgbClr val="333333"/>
                </a:solidFill>
                <a:latin typeface="Mali"/>
                <a:ea typeface="Mali"/>
                <a:cs typeface="Mali"/>
                <a:sym typeface="Mali"/>
              </a:rPr>
              <a:t>tat</a:t>
            </a:r>
            <a:r>
              <a:rPr lang="en-US" sz="2018" strike="noStrike" u="none">
                <a:solidFill>
                  <a:srgbClr val="333333"/>
                </a:solidFill>
                <a:latin typeface="Mali"/>
                <a:ea typeface="Mali"/>
                <a:cs typeface="Mali"/>
                <a:sym typeface="Mali"/>
              </a:rPr>
              <a:t>i</a:t>
            </a:r>
            <a:r>
              <a:rPr lang="en-US" sz="2018" strike="noStrike" u="none">
                <a:solidFill>
                  <a:srgbClr val="333333"/>
                </a:solidFill>
                <a:latin typeface="Mali"/>
                <a:ea typeface="Mali"/>
                <a:cs typeface="Mali"/>
                <a:sym typeface="Mali"/>
              </a:rPr>
              <a:t>on</a:t>
            </a:r>
            <a:r>
              <a:rPr lang="en-US" sz="2018" strike="noStrike" u="none">
                <a:solidFill>
                  <a:srgbClr val="333333"/>
                </a:solidFill>
                <a:latin typeface="Mali"/>
                <a:ea typeface="Mali"/>
                <a:cs typeface="Mali"/>
                <a:sym typeface="Mali"/>
              </a:rPr>
              <a:t>.</a:t>
            </a:r>
            <a:r>
              <a:rPr lang="en-US" sz="2018" strike="noStrike" u="none">
                <a:solidFill>
                  <a:srgbClr val="333333"/>
                </a:solidFill>
                <a:latin typeface="Mali"/>
                <a:ea typeface="Mali"/>
                <a:cs typeface="Mali"/>
                <a:sym typeface="Mali"/>
              </a:rPr>
              <a:t> </a:t>
            </a:r>
          </a:p>
        </p:txBody>
      </p:sp>
      <p:sp>
        <p:nvSpPr>
          <p:cNvPr name="TextBox 13" id="13"/>
          <p:cNvSpPr txBox="true"/>
          <p:nvPr/>
        </p:nvSpPr>
        <p:spPr>
          <a:xfrm rot="0">
            <a:off x="841453" y="7485108"/>
            <a:ext cx="4862856" cy="1748947"/>
          </a:xfrm>
          <a:prstGeom prst="rect">
            <a:avLst/>
          </a:prstGeom>
        </p:spPr>
        <p:txBody>
          <a:bodyPr anchor="t" rtlCol="false" tIns="0" lIns="0" bIns="0" rIns="0">
            <a:spAutoFit/>
          </a:bodyPr>
          <a:lstStyle/>
          <a:p>
            <a:pPr algn="just" marL="0" indent="0" lvl="0">
              <a:lnSpc>
                <a:spcPts val="2826"/>
              </a:lnSpc>
              <a:spcBef>
                <a:spcPct val="0"/>
              </a:spcBef>
            </a:pPr>
            <a:r>
              <a:rPr lang="en-US" sz="2018">
                <a:solidFill>
                  <a:srgbClr val="333333"/>
                </a:solidFill>
                <a:latin typeface="Mali"/>
                <a:ea typeface="Mali"/>
                <a:cs typeface="Mali"/>
                <a:sym typeface="Mali"/>
              </a:rPr>
              <a:t>It</a:t>
            </a:r>
            <a:r>
              <a:rPr lang="en-US" sz="2018" strike="noStrike" u="none">
                <a:solidFill>
                  <a:srgbClr val="333333"/>
                </a:solidFill>
                <a:latin typeface="Mali"/>
                <a:ea typeface="Mali"/>
                <a:cs typeface="Mali"/>
                <a:sym typeface="Mali"/>
              </a:rPr>
              <a:t> is </a:t>
            </a:r>
            <a:r>
              <a:rPr lang="en-US" sz="2018" strike="noStrike" u="none">
                <a:solidFill>
                  <a:srgbClr val="333333"/>
                </a:solidFill>
                <a:latin typeface="Mali"/>
                <a:ea typeface="Mali"/>
                <a:cs typeface="Mali"/>
                <a:sym typeface="Mali"/>
              </a:rPr>
              <a:t>projecte</a:t>
            </a:r>
            <a:r>
              <a:rPr lang="en-US" sz="2018" strike="noStrike" u="none">
                <a:solidFill>
                  <a:srgbClr val="333333"/>
                </a:solidFill>
                <a:latin typeface="Mali"/>
                <a:ea typeface="Mali"/>
                <a:cs typeface="Mali"/>
                <a:sym typeface="Mali"/>
              </a:rPr>
              <a:t>d t</a:t>
            </a:r>
            <a:r>
              <a:rPr lang="en-US" sz="2018" strike="noStrike" u="none">
                <a:solidFill>
                  <a:srgbClr val="333333"/>
                </a:solidFill>
                <a:latin typeface="Mali"/>
                <a:ea typeface="Mali"/>
                <a:cs typeface="Mali"/>
                <a:sym typeface="Mali"/>
              </a:rPr>
              <a:t>h</a:t>
            </a:r>
            <a:r>
              <a:rPr lang="en-US" sz="2018" strike="noStrike" u="none">
                <a:solidFill>
                  <a:srgbClr val="333333"/>
                </a:solidFill>
                <a:latin typeface="Mali"/>
                <a:ea typeface="Mali"/>
                <a:cs typeface="Mali"/>
                <a:sym typeface="Mali"/>
              </a:rPr>
              <a:t>at</a:t>
            </a:r>
            <a:r>
              <a:rPr lang="en-US" sz="2018" strike="noStrike" u="none">
                <a:solidFill>
                  <a:srgbClr val="333333"/>
                </a:solidFill>
                <a:latin typeface="Mali"/>
                <a:ea typeface="Mali"/>
                <a:cs typeface="Mali"/>
                <a:sym typeface="Mali"/>
              </a:rPr>
              <a:t> 700</a:t>
            </a:r>
            <a:r>
              <a:rPr lang="en-US" sz="2018" strike="noStrike" u="none">
                <a:solidFill>
                  <a:srgbClr val="333333"/>
                </a:solidFill>
                <a:latin typeface="Mali"/>
                <a:ea typeface="Mali"/>
                <a:cs typeface="Mali"/>
                <a:sym typeface="Mali"/>
              </a:rPr>
              <a:t>,</a:t>
            </a:r>
            <a:r>
              <a:rPr lang="en-US" sz="2018" strike="noStrike" u="none">
                <a:solidFill>
                  <a:srgbClr val="333333"/>
                </a:solidFill>
                <a:latin typeface="Mali"/>
                <a:ea typeface="Mali"/>
                <a:cs typeface="Mali"/>
                <a:sym typeface="Mali"/>
              </a:rPr>
              <a:t>000</a:t>
            </a:r>
            <a:r>
              <a:rPr lang="en-US" sz="2018" strike="noStrike" u="none">
                <a:solidFill>
                  <a:srgbClr val="333333"/>
                </a:solidFill>
                <a:latin typeface="Mali"/>
                <a:ea typeface="Mali"/>
                <a:cs typeface="Mali"/>
                <a:sym typeface="Mali"/>
              </a:rPr>
              <a:t> pe</a:t>
            </a:r>
            <a:r>
              <a:rPr lang="en-US" sz="2018" strike="noStrike" u="none">
                <a:solidFill>
                  <a:srgbClr val="333333"/>
                </a:solidFill>
                <a:latin typeface="Mali"/>
                <a:ea typeface="Mali"/>
                <a:cs typeface="Mali"/>
                <a:sym typeface="Mali"/>
              </a:rPr>
              <a:t>opl</a:t>
            </a:r>
            <a:r>
              <a:rPr lang="en-US" sz="2018" strike="noStrike" u="none">
                <a:solidFill>
                  <a:srgbClr val="333333"/>
                </a:solidFill>
                <a:latin typeface="Mali"/>
                <a:ea typeface="Mali"/>
                <a:cs typeface="Mali"/>
                <a:sym typeface="Mali"/>
              </a:rPr>
              <a:t>e in </a:t>
            </a:r>
            <a:r>
              <a:rPr lang="en-US" sz="2018" strike="noStrike" u="none">
                <a:solidFill>
                  <a:srgbClr val="333333"/>
                </a:solidFill>
                <a:latin typeface="Mali"/>
                <a:ea typeface="Mali"/>
                <a:cs typeface="Mali"/>
                <a:sym typeface="Mali"/>
              </a:rPr>
              <a:t>th</a:t>
            </a:r>
            <a:r>
              <a:rPr lang="en-US" sz="2018" strike="noStrike" u="none">
                <a:solidFill>
                  <a:srgbClr val="333333"/>
                </a:solidFill>
                <a:latin typeface="Mali"/>
                <a:ea typeface="Mali"/>
                <a:cs typeface="Mali"/>
                <a:sym typeface="Mali"/>
              </a:rPr>
              <a:t>e</a:t>
            </a:r>
            <a:r>
              <a:rPr lang="en-US" sz="2018" strike="noStrike" u="none">
                <a:solidFill>
                  <a:srgbClr val="333333"/>
                </a:solidFill>
                <a:latin typeface="Mali"/>
                <a:ea typeface="Mali"/>
                <a:cs typeface="Mali"/>
                <a:sym typeface="Mali"/>
              </a:rPr>
              <a:t> Un</a:t>
            </a:r>
            <a:r>
              <a:rPr lang="en-US" sz="2018" strike="noStrike" u="none">
                <a:solidFill>
                  <a:srgbClr val="333333"/>
                </a:solidFill>
                <a:latin typeface="Mali"/>
                <a:ea typeface="Mali"/>
                <a:cs typeface="Mali"/>
                <a:sym typeface="Mali"/>
              </a:rPr>
              <a:t>it</a:t>
            </a:r>
            <a:r>
              <a:rPr lang="en-US" sz="2018" strike="noStrike" u="none">
                <a:solidFill>
                  <a:srgbClr val="333333"/>
                </a:solidFill>
                <a:latin typeface="Mali"/>
                <a:ea typeface="Mali"/>
                <a:cs typeface="Mali"/>
                <a:sym typeface="Mali"/>
              </a:rPr>
              <a:t>ed</a:t>
            </a:r>
            <a:r>
              <a:rPr lang="en-US" sz="2018" strike="noStrike" u="none">
                <a:solidFill>
                  <a:srgbClr val="333333"/>
                </a:solidFill>
                <a:latin typeface="Mali"/>
                <a:ea typeface="Mali"/>
                <a:cs typeface="Mali"/>
                <a:sym typeface="Mali"/>
              </a:rPr>
              <a:t> </a:t>
            </a:r>
            <a:r>
              <a:rPr lang="en-US" sz="2018" strike="noStrike" u="none">
                <a:solidFill>
                  <a:srgbClr val="333333"/>
                </a:solidFill>
                <a:latin typeface="Mali"/>
                <a:ea typeface="Mali"/>
                <a:cs typeface="Mali"/>
                <a:sym typeface="Mali"/>
              </a:rPr>
              <a:t>Stat</a:t>
            </a:r>
            <a:r>
              <a:rPr lang="en-US" sz="2018" strike="noStrike" u="none">
                <a:solidFill>
                  <a:srgbClr val="333333"/>
                </a:solidFill>
                <a:latin typeface="Mali"/>
                <a:ea typeface="Mali"/>
                <a:cs typeface="Mali"/>
                <a:sym typeface="Mali"/>
              </a:rPr>
              <a:t>e</a:t>
            </a:r>
            <a:r>
              <a:rPr lang="en-US" sz="2018" strike="noStrike" u="none">
                <a:solidFill>
                  <a:srgbClr val="333333"/>
                </a:solidFill>
                <a:latin typeface="Mali"/>
                <a:ea typeface="Mali"/>
                <a:cs typeface="Mali"/>
                <a:sym typeface="Mali"/>
              </a:rPr>
              <a:t>s</a:t>
            </a:r>
            <a:r>
              <a:rPr lang="en-US" sz="2018" strike="noStrike" u="none">
                <a:solidFill>
                  <a:srgbClr val="333333"/>
                </a:solidFill>
                <a:latin typeface="Mali"/>
                <a:ea typeface="Mali"/>
                <a:cs typeface="Mali"/>
                <a:sym typeface="Mali"/>
              </a:rPr>
              <a:t> </a:t>
            </a:r>
            <a:r>
              <a:rPr lang="en-US" sz="2018" strike="noStrike" u="none">
                <a:solidFill>
                  <a:srgbClr val="333333"/>
                </a:solidFill>
                <a:latin typeface="Mali"/>
                <a:ea typeface="Mali"/>
                <a:cs typeface="Mali"/>
                <a:sym typeface="Mali"/>
              </a:rPr>
              <a:t>a</a:t>
            </a:r>
            <a:r>
              <a:rPr lang="en-US" sz="2018" strike="noStrike" u="none">
                <a:solidFill>
                  <a:srgbClr val="333333"/>
                </a:solidFill>
                <a:latin typeface="Mali"/>
                <a:ea typeface="Mali"/>
                <a:cs typeface="Mali"/>
                <a:sym typeface="Mali"/>
              </a:rPr>
              <a:t>lo</a:t>
            </a:r>
            <a:r>
              <a:rPr lang="en-US" sz="2018" strike="noStrike" u="none">
                <a:solidFill>
                  <a:srgbClr val="333333"/>
                </a:solidFill>
                <a:latin typeface="Mali"/>
                <a:ea typeface="Mali"/>
                <a:cs typeface="Mali"/>
                <a:sym typeface="Mali"/>
              </a:rPr>
              <a:t>n</a:t>
            </a:r>
            <a:r>
              <a:rPr lang="en-US" sz="2018" strike="noStrike" u="none">
                <a:solidFill>
                  <a:srgbClr val="333333"/>
                </a:solidFill>
                <a:latin typeface="Mali"/>
                <a:ea typeface="Mali"/>
                <a:cs typeface="Mali"/>
                <a:sym typeface="Mali"/>
              </a:rPr>
              <a:t>e</a:t>
            </a:r>
            <a:r>
              <a:rPr lang="en-US" sz="2018" strike="noStrike" u="none">
                <a:solidFill>
                  <a:srgbClr val="333333"/>
                </a:solidFill>
                <a:latin typeface="Mali"/>
                <a:ea typeface="Mali"/>
                <a:cs typeface="Mali"/>
                <a:sym typeface="Mali"/>
              </a:rPr>
              <a:t> </a:t>
            </a:r>
            <a:r>
              <a:rPr lang="en-US" sz="2018" strike="noStrike" u="none">
                <a:solidFill>
                  <a:srgbClr val="333333"/>
                </a:solidFill>
                <a:latin typeface="Mali"/>
                <a:ea typeface="Mali"/>
                <a:cs typeface="Mali"/>
                <a:sym typeface="Mali"/>
              </a:rPr>
              <a:t>r</a:t>
            </a:r>
            <a:r>
              <a:rPr lang="en-US" sz="2018" strike="noStrike" u="none">
                <a:solidFill>
                  <a:srgbClr val="333333"/>
                </a:solidFill>
                <a:latin typeface="Mali"/>
                <a:ea typeface="Mali"/>
                <a:cs typeface="Mali"/>
                <a:sym typeface="Mali"/>
              </a:rPr>
              <a:t>eceive</a:t>
            </a:r>
            <a:r>
              <a:rPr lang="en-US" sz="2018" strike="noStrike" u="none">
                <a:solidFill>
                  <a:srgbClr val="333333"/>
                </a:solidFill>
                <a:latin typeface="Mali"/>
                <a:ea typeface="Mali"/>
                <a:cs typeface="Mali"/>
                <a:sym typeface="Mali"/>
              </a:rPr>
              <a:t> </a:t>
            </a:r>
            <a:r>
              <a:rPr lang="en-US" sz="2018" strike="noStrike" u="none">
                <a:solidFill>
                  <a:srgbClr val="333333"/>
                </a:solidFill>
                <a:latin typeface="Mali"/>
                <a:ea typeface="Mali"/>
                <a:cs typeface="Mali"/>
                <a:sym typeface="Mali"/>
              </a:rPr>
              <a:t>a b</a:t>
            </a:r>
            <a:r>
              <a:rPr lang="en-US" sz="2018" strike="noStrike" u="none">
                <a:solidFill>
                  <a:srgbClr val="333333"/>
                </a:solidFill>
                <a:latin typeface="Mali"/>
                <a:ea typeface="Mali"/>
                <a:cs typeface="Mali"/>
                <a:sym typeface="Mali"/>
              </a:rPr>
              <a:t>rai</a:t>
            </a:r>
            <a:r>
              <a:rPr lang="en-US" sz="2018" strike="noStrike" u="none">
                <a:solidFill>
                  <a:srgbClr val="333333"/>
                </a:solidFill>
                <a:latin typeface="Mali"/>
                <a:ea typeface="Mali"/>
                <a:cs typeface="Mali"/>
                <a:sym typeface="Mali"/>
              </a:rPr>
              <a:t>n</a:t>
            </a:r>
            <a:r>
              <a:rPr lang="en-US" sz="2018" strike="noStrike" u="none">
                <a:solidFill>
                  <a:srgbClr val="333333"/>
                </a:solidFill>
                <a:latin typeface="Mali"/>
                <a:ea typeface="Mali"/>
                <a:cs typeface="Mali"/>
                <a:sym typeface="Mali"/>
              </a:rPr>
              <a:t> </a:t>
            </a:r>
            <a:r>
              <a:rPr lang="en-US" sz="2018" strike="noStrike" u="none">
                <a:solidFill>
                  <a:srgbClr val="333333"/>
                </a:solidFill>
                <a:latin typeface="Mali"/>
                <a:ea typeface="Mali"/>
                <a:cs typeface="Mali"/>
                <a:sym typeface="Mali"/>
              </a:rPr>
              <a:t>tu</a:t>
            </a:r>
            <a:r>
              <a:rPr lang="en-US" sz="2018" strike="noStrike" u="none">
                <a:solidFill>
                  <a:srgbClr val="333333"/>
                </a:solidFill>
                <a:latin typeface="Mali"/>
                <a:ea typeface="Mali"/>
                <a:cs typeface="Mali"/>
                <a:sym typeface="Mali"/>
              </a:rPr>
              <a:t>m</a:t>
            </a:r>
            <a:r>
              <a:rPr lang="en-US" sz="2018" strike="noStrike" u="none">
                <a:solidFill>
                  <a:srgbClr val="333333"/>
                </a:solidFill>
                <a:latin typeface="Mali"/>
                <a:ea typeface="Mali"/>
                <a:cs typeface="Mali"/>
                <a:sym typeface="Mali"/>
              </a:rPr>
              <a:t>our di</a:t>
            </a:r>
            <a:r>
              <a:rPr lang="en-US" sz="2018" strike="noStrike" u="none">
                <a:solidFill>
                  <a:srgbClr val="333333"/>
                </a:solidFill>
                <a:latin typeface="Mali"/>
                <a:ea typeface="Mali"/>
                <a:cs typeface="Mali"/>
                <a:sym typeface="Mali"/>
              </a:rPr>
              <a:t>a</a:t>
            </a:r>
            <a:r>
              <a:rPr lang="en-US" sz="2018" strike="noStrike" u="none">
                <a:solidFill>
                  <a:srgbClr val="333333"/>
                </a:solidFill>
                <a:latin typeface="Mali"/>
                <a:ea typeface="Mali"/>
                <a:cs typeface="Mali"/>
                <a:sym typeface="Mali"/>
              </a:rPr>
              <a:t>gnos</a:t>
            </a:r>
            <a:r>
              <a:rPr lang="en-US" sz="2018" strike="noStrike" u="none">
                <a:solidFill>
                  <a:srgbClr val="333333"/>
                </a:solidFill>
                <a:latin typeface="Mali"/>
                <a:ea typeface="Mali"/>
                <a:cs typeface="Mali"/>
                <a:sym typeface="Mali"/>
              </a:rPr>
              <a:t>is </a:t>
            </a:r>
            <a:r>
              <a:rPr lang="en-US" sz="2018" strike="noStrike" u="none">
                <a:solidFill>
                  <a:srgbClr val="333333"/>
                </a:solidFill>
                <a:latin typeface="Mali"/>
                <a:ea typeface="Mali"/>
                <a:cs typeface="Mali"/>
                <a:sym typeface="Mali"/>
              </a:rPr>
              <a:t>eac</a:t>
            </a:r>
            <a:r>
              <a:rPr lang="en-US" sz="2018" strike="noStrike" u="none">
                <a:solidFill>
                  <a:srgbClr val="333333"/>
                </a:solidFill>
                <a:latin typeface="Mali"/>
                <a:ea typeface="Mali"/>
                <a:cs typeface="Mali"/>
                <a:sym typeface="Mali"/>
              </a:rPr>
              <a:t>h</a:t>
            </a:r>
            <a:r>
              <a:rPr lang="en-US" sz="2018" strike="noStrike" u="none">
                <a:solidFill>
                  <a:srgbClr val="333333"/>
                </a:solidFill>
                <a:latin typeface="Mali"/>
                <a:ea typeface="Mali"/>
                <a:cs typeface="Mali"/>
                <a:sym typeface="Mali"/>
              </a:rPr>
              <a:t> y</a:t>
            </a:r>
            <a:r>
              <a:rPr lang="en-US" sz="2018" strike="noStrike" u="none">
                <a:solidFill>
                  <a:srgbClr val="333333"/>
                </a:solidFill>
                <a:latin typeface="Mali"/>
                <a:ea typeface="Mali"/>
                <a:cs typeface="Mali"/>
                <a:sym typeface="Mali"/>
              </a:rPr>
              <a:t>e</a:t>
            </a:r>
            <a:r>
              <a:rPr lang="en-US" sz="2018" strike="noStrike" u="none">
                <a:solidFill>
                  <a:srgbClr val="333333"/>
                </a:solidFill>
                <a:latin typeface="Mali"/>
                <a:ea typeface="Mali"/>
                <a:cs typeface="Mali"/>
                <a:sym typeface="Mali"/>
              </a:rPr>
              <a:t>a</a:t>
            </a:r>
            <a:r>
              <a:rPr lang="en-US" sz="2018" strike="noStrike" u="none">
                <a:solidFill>
                  <a:srgbClr val="333333"/>
                </a:solidFill>
                <a:latin typeface="Mali"/>
                <a:ea typeface="Mali"/>
                <a:cs typeface="Mali"/>
                <a:sym typeface="Mali"/>
              </a:rPr>
              <a:t>r</a:t>
            </a:r>
            <a:r>
              <a:rPr lang="en-US" sz="2018" strike="noStrike" u="none">
                <a:solidFill>
                  <a:srgbClr val="333333"/>
                </a:solidFill>
                <a:latin typeface="Mali"/>
                <a:ea typeface="Mali"/>
                <a:cs typeface="Mali"/>
                <a:sym typeface="Mali"/>
              </a:rPr>
              <a:t>, </a:t>
            </a:r>
            <a:r>
              <a:rPr lang="en-US" sz="2018" strike="noStrike" u="none">
                <a:solidFill>
                  <a:srgbClr val="333333"/>
                </a:solidFill>
                <a:latin typeface="Mali"/>
                <a:ea typeface="Mali"/>
                <a:cs typeface="Mali"/>
                <a:sym typeface="Mali"/>
              </a:rPr>
              <a:t>a</a:t>
            </a:r>
            <a:r>
              <a:rPr lang="en-US" sz="2018" strike="noStrike" u="none">
                <a:solidFill>
                  <a:srgbClr val="333333"/>
                </a:solidFill>
                <a:latin typeface="Mali"/>
                <a:ea typeface="Mali"/>
                <a:cs typeface="Mali"/>
                <a:sym typeface="Mali"/>
              </a:rPr>
              <a:t>s</a:t>
            </a:r>
            <a:r>
              <a:rPr lang="en-US" sz="2018" strike="noStrike" u="none">
                <a:solidFill>
                  <a:srgbClr val="333333"/>
                </a:solidFill>
                <a:latin typeface="Mali"/>
                <a:ea typeface="Mali"/>
                <a:cs typeface="Mali"/>
                <a:sym typeface="Mali"/>
              </a:rPr>
              <a:t> </a:t>
            </a:r>
            <a:r>
              <a:rPr lang="en-US" sz="2018" strike="noStrike" u="none">
                <a:solidFill>
                  <a:srgbClr val="333333"/>
                </a:solidFill>
                <a:latin typeface="Mali"/>
                <a:ea typeface="Mali"/>
                <a:cs typeface="Mali"/>
                <a:sym typeface="Mali"/>
              </a:rPr>
              <a:t>th</a:t>
            </a:r>
            <a:r>
              <a:rPr lang="en-US" sz="2018" strike="noStrike" u="none">
                <a:solidFill>
                  <a:srgbClr val="333333"/>
                </a:solidFill>
                <a:latin typeface="Mali"/>
                <a:ea typeface="Mali"/>
                <a:cs typeface="Mali"/>
                <a:sym typeface="Mali"/>
              </a:rPr>
              <a:t>e</a:t>
            </a:r>
            <a:r>
              <a:rPr lang="en-US" sz="2018" strike="noStrike" u="none">
                <a:solidFill>
                  <a:srgbClr val="333333"/>
                </a:solidFill>
                <a:latin typeface="Mali"/>
                <a:ea typeface="Mali"/>
                <a:cs typeface="Mali"/>
                <a:sym typeface="Mali"/>
              </a:rPr>
              <a:t> p</a:t>
            </a:r>
            <a:r>
              <a:rPr lang="en-US" sz="2018" strike="noStrike" u="none">
                <a:solidFill>
                  <a:srgbClr val="333333"/>
                </a:solidFill>
                <a:latin typeface="Mali"/>
                <a:ea typeface="Mali"/>
                <a:cs typeface="Mali"/>
                <a:sym typeface="Mali"/>
              </a:rPr>
              <a:t>r</a:t>
            </a:r>
            <a:r>
              <a:rPr lang="en-US" sz="2018" strike="noStrike" u="none">
                <a:solidFill>
                  <a:srgbClr val="333333"/>
                </a:solidFill>
                <a:latin typeface="Mali"/>
                <a:ea typeface="Mali"/>
                <a:cs typeface="Mali"/>
                <a:sym typeface="Mali"/>
              </a:rPr>
              <a:t>ev</a:t>
            </a:r>
            <a:r>
              <a:rPr lang="en-US" sz="2018" strike="noStrike" u="none">
                <a:solidFill>
                  <a:srgbClr val="333333"/>
                </a:solidFill>
                <a:latin typeface="Mali"/>
                <a:ea typeface="Mali"/>
                <a:cs typeface="Mali"/>
                <a:sym typeface="Mali"/>
              </a:rPr>
              <a:t>a</a:t>
            </a:r>
            <a:r>
              <a:rPr lang="en-US" sz="2018" strike="noStrike" u="none">
                <a:solidFill>
                  <a:srgbClr val="333333"/>
                </a:solidFill>
                <a:latin typeface="Mali"/>
                <a:ea typeface="Mali"/>
                <a:cs typeface="Mali"/>
                <a:sym typeface="Mali"/>
              </a:rPr>
              <a:t>lence</a:t>
            </a:r>
            <a:r>
              <a:rPr lang="en-US" sz="2018" strike="noStrike" u="none">
                <a:solidFill>
                  <a:srgbClr val="333333"/>
                </a:solidFill>
                <a:latin typeface="Mali"/>
                <a:ea typeface="Mali"/>
                <a:cs typeface="Mali"/>
                <a:sym typeface="Mali"/>
              </a:rPr>
              <a:t> </a:t>
            </a:r>
            <a:r>
              <a:rPr lang="en-US" sz="2018" strike="noStrike" u="none">
                <a:solidFill>
                  <a:srgbClr val="333333"/>
                </a:solidFill>
                <a:latin typeface="Mali"/>
                <a:ea typeface="Mali"/>
                <a:cs typeface="Mali"/>
                <a:sym typeface="Mali"/>
              </a:rPr>
              <a:t>of</a:t>
            </a:r>
            <a:r>
              <a:rPr lang="en-US" sz="2018" strike="noStrike" u="none">
                <a:solidFill>
                  <a:srgbClr val="333333"/>
                </a:solidFill>
                <a:latin typeface="Mali"/>
                <a:ea typeface="Mali"/>
                <a:cs typeface="Mali"/>
                <a:sym typeface="Mali"/>
              </a:rPr>
              <a:t> t</a:t>
            </a:r>
            <a:r>
              <a:rPr lang="en-US" sz="2018" strike="noStrike" u="none">
                <a:solidFill>
                  <a:srgbClr val="333333"/>
                </a:solidFill>
                <a:latin typeface="Mali"/>
                <a:ea typeface="Mali"/>
                <a:cs typeface="Mali"/>
                <a:sym typeface="Mali"/>
              </a:rPr>
              <a:t>h</a:t>
            </a:r>
            <a:r>
              <a:rPr lang="en-US" sz="2018" strike="noStrike" u="none">
                <a:solidFill>
                  <a:srgbClr val="333333"/>
                </a:solidFill>
                <a:latin typeface="Mali"/>
                <a:ea typeface="Mali"/>
                <a:cs typeface="Mali"/>
                <a:sym typeface="Mali"/>
              </a:rPr>
              <a:t>es</a:t>
            </a:r>
            <a:r>
              <a:rPr lang="en-US" sz="2018" strike="noStrike" u="none">
                <a:solidFill>
                  <a:srgbClr val="333333"/>
                </a:solidFill>
                <a:latin typeface="Mali"/>
                <a:ea typeface="Mali"/>
                <a:cs typeface="Mali"/>
                <a:sym typeface="Mali"/>
              </a:rPr>
              <a:t>e</a:t>
            </a:r>
            <a:r>
              <a:rPr lang="en-US" sz="2018" strike="noStrike" u="none">
                <a:solidFill>
                  <a:srgbClr val="333333"/>
                </a:solidFill>
                <a:latin typeface="Mali"/>
                <a:ea typeface="Mali"/>
                <a:cs typeface="Mali"/>
                <a:sym typeface="Mali"/>
              </a:rPr>
              <a:t> </a:t>
            </a:r>
            <a:r>
              <a:rPr lang="en-US" sz="2018" strike="noStrike" u="none">
                <a:solidFill>
                  <a:srgbClr val="333333"/>
                </a:solidFill>
                <a:latin typeface="Mali"/>
                <a:ea typeface="Mali"/>
                <a:cs typeface="Mali"/>
                <a:sym typeface="Mali"/>
              </a:rPr>
              <a:t>tu</a:t>
            </a:r>
            <a:r>
              <a:rPr lang="en-US" sz="2018" strike="noStrike" u="none">
                <a:solidFill>
                  <a:srgbClr val="333333"/>
                </a:solidFill>
                <a:latin typeface="Mali"/>
                <a:ea typeface="Mali"/>
                <a:cs typeface="Mali"/>
                <a:sym typeface="Mali"/>
              </a:rPr>
              <a:t>m</a:t>
            </a:r>
            <a:r>
              <a:rPr lang="en-US" sz="2018" strike="noStrike" u="none">
                <a:solidFill>
                  <a:srgbClr val="333333"/>
                </a:solidFill>
                <a:latin typeface="Mali"/>
                <a:ea typeface="Mali"/>
                <a:cs typeface="Mali"/>
                <a:sym typeface="Mali"/>
              </a:rPr>
              <a:t>ou</a:t>
            </a:r>
            <a:r>
              <a:rPr lang="en-US" sz="2018" strike="noStrike" u="none">
                <a:solidFill>
                  <a:srgbClr val="333333"/>
                </a:solidFill>
                <a:latin typeface="Mali"/>
                <a:ea typeface="Mali"/>
                <a:cs typeface="Mali"/>
                <a:sym typeface="Mali"/>
              </a:rPr>
              <a:t>rs </a:t>
            </a:r>
            <a:r>
              <a:rPr lang="en-US" sz="2018" strike="noStrike" u="none">
                <a:solidFill>
                  <a:srgbClr val="333333"/>
                </a:solidFill>
                <a:latin typeface="Mali"/>
                <a:ea typeface="Mali"/>
                <a:cs typeface="Mali"/>
                <a:sym typeface="Mali"/>
              </a:rPr>
              <a:t>continu</a:t>
            </a:r>
            <a:r>
              <a:rPr lang="en-US" sz="2018" strike="noStrike" u="none">
                <a:solidFill>
                  <a:srgbClr val="333333"/>
                </a:solidFill>
                <a:latin typeface="Mali"/>
                <a:ea typeface="Mali"/>
                <a:cs typeface="Mali"/>
                <a:sym typeface="Mali"/>
              </a:rPr>
              <a:t>e</a:t>
            </a:r>
            <a:r>
              <a:rPr lang="en-US" sz="2018" strike="noStrike" u="none">
                <a:solidFill>
                  <a:srgbClr val="333333"/>
                </a:solidFill>
                <a:latin typeface="Mali"/>
                <a:ea typeface="Mali"/>
                <a:cs typeface="Mali"/>
                <a:sym typeface="Mali"/>
              </a:rPr>
              <a:t>s to c</a:t>
            </a:r>
            <a:r>
              <a:rPr lang="en-US" sz="2018" strike="noStrike" u="none">
                <a:solidFill>
                  <a:srgbClr val="333333"/>
                </a:solidFill>
                <a:latin typeface="Mali"/>
                <a:ea typeface="Mali"/>
                <a:cs typeface="Mali"/>
                <a:sym typeface="Mali"/>
              </a:rPr>
              <a:t>li</a:t>
            </a:r>
            <a:r>
              <a:rPr lang="en-US" sz="2018" strike="noStrike" u="none">
                <a:solidFill>
                  <a:srgbClr val="333333"/>
                </a:solidFill>
                <a:latin typeface="Mali"/>
                <a:ea typeface="Mali"/>
                <a:cs typeface="Mali"/>
                <a:sym typeface="Mali"/>
              </a:rPr>
              <a:t>mb</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Freeform 2" id="2"/>
          <p:cNvSpPr/>
          <p:nvPr/>
        </p:nvSpPr>
        <p:spPr>
          <a:xfrm flipH="false" flipV="false" rot="0">
            <a:off x="849062" y="4192045"/>
            <a:ext cx="780193" cy="951455"/>
          </a:xfrm>
          <a:custGeom>
            <a:avLst/>
            <a:gdLst/>
            <a:ahLst/>
            <a:cxnLst/>
            <a:rect r="r" b="b" t="t" l="l"/>
            <a:pathLst>
              <a:path h="951455" w="780193">
                <a:moveTo>
                  <a:pt x="0" y="0"/>
                </a:moveTo>
                <a:lnTo>
                  <a:pt x="780194" y="0"/>
                </a:lnTo>
                <a:lnTo>
                  <a:pt x="780194" y="951455"/>
                </a:lnTo>
                <a:lnTo>
                  <a:pt x="0" y="951455"/>
                </a:lnTo>
                <a:lnTo>
                  <a:pt x="0" y="0"/>
                </a:lnTo>
                <a:close/>
              </a:path>
            </a:pathLst>
          </a:custGeom>
          <a:blipFill>
            <a:blip r:embed="rId2">
              <a:alphaModFix amt="6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49062" y="7177809"/>
            <a:ext cx="780193" cy="951455"/>
          </a:xfrm>
          <a:custGeom>
            <a:avLst/>
            <a:gdLst/>
            <a:ahLst/>
            <a:cxnLst/>
            <a:rect r="r" b="b" t="t" l="l"/>
            <a:pathLst>
              <a:path h="951455" w="780193">
                <a:moveTo>
                  <a:pt x="0" y="0"/>
                </a:moveTo>
                <a:lnTo>
                  <a:pt x="780194" y="0"/>
                </a:lnTo>
                <a:lnTo>
                  <a:pt x="780194" y="951455"/>
                </a:lnTo>
                <a:lnTo>
                  <a:pt x="0" y="951455"/>
                </a:lnTo>
                <a:lnTo>
                  <a:pt x="0" y="0"/>
                </a:lnTo>
                <a:close/>
              </a:path>
            </a:pathLst>
          </a:custGeom>
          <a:blipFill>
            <a:blip r:embed="rId2">
              <a:alphaModFix amt="69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2381982"/>
            <a:ext cx="10386592" cy="1063653"/>
          </a:xfrm>
          <a:prstGeom prst="rect">
            <a:avLst/>
          </a:prstGeom>
        </p:spPr>
        <p:txBody>
          <a:bodyPr anchor="t" rtlCol="false" tIns="0" lIns="0" bIns="0" rIns="0">
            <a:spAutoFit/>
          </a:bodyPr>
          <a:lstStyle/>
          <a:p>
            <a:pPr algn="l" marL="0" indent="0" lvl="0">
              <a:lnSpc>
                <a:spcPts val="8196"/>
              </a:lnSpc>
            </a:pPr>
            <a:r>
              <a:rPr lang="en-US" sz="7384" strike="noStrike" u="none">
                <a:solidFill>
                  <a:srgbClr val="333333"/>
                </a:solidFill>
                <a:latin typeface="Glass Antiqua"/>
                <a:ea typeface="Glass Antiqua"/>
                <a:cs typeface="Glass Antiqua"/>
                <a:sym typeface="Glass Antiqua"/>
              </a:rPr>
              <a:t>Project Summary</a:t>
            </a:r>
          </a:p>
        </p:txBody>
      </p:sp>
      <p:sp>
        <p:nvSpPr>
          <p:cNvPr name="TextBox 5" id="5"/>
          <p:cNvSpPr txBox="true"/>
          <p:nvPr/>
        </p:nvSpPr>
        <p:spPr>
          <a:xfrm rot="0">
            <a:off x="1858284" y="4144420"/>
            <a:ext cx="14183308" cy="1558067"/>
          </a:xfrm>
          <a:prstGeom prst="rect">
            <a:avLst/>
          </a:prstGeom>
        </p:spPr>
        <p:txBody>
          <a:bodyPr anchor="t" rtlCol="false" tIns="0" lIns="0" bIns="0" rIns="0">
            <a:spAutoFit/>
          </a:bodyPr>
          <a:lstStyle/>
          <a:p>
            <a:pPr algn="l" marL="0" indent="0" lvl="0">
              <a:lnSpc>
                <a:spcPts val="3113"/>
              </a:lnSpc>
              <a:spcBef>
                <a:spcPct val="0"/>
              </a:spcBef>
            </a:pPr>
            <a:r>
              <a:rPr lang="en-US" sz="2224" strike="noStrike" u="none">
                <a:solidFill>
                  <a:srgbClr val="333333"/>
                </a:solidFill>
                <a:latin typeface="Mali"/>
                <a:ea typeface="Mali"/>
                <a:cs typeface="Mali"/>
                <a:sym typeface="Mali"/>
              </a:rPr>
              <a:t>The goal of this research is to use convolutional neural networks (CNNs) to create an automated system for the identification and categorization of brain cancers in MRI images. We specifically concentrate on building a reliable CNN model that can discriminate between pituitary tumors, meningiomas, gliomas, and no tumor with high accuracy.</a:t>
            </a:r>
          </a:p>
        </p:txBody>
      </p:sp>
      <p:sp>
        <p:nvSpPr>
          <p:cNvPr name="TextBox 6" id="6"/>
          <p:cNvSpPr txBox="true"/>
          <p:nvPr/>
        </p:nvSpPr>
        <p:spPr>
          <a:xfrm rot="0">
            <a:off x="1858284" y="7021396"/>
            <a:ext cx="11926688" cy="1216657"/>
          </a:xfrm>
          <a:prstGeom prst="rect">
            <a:avLst/>
          </a:prstGeom>
        </p:spPr>
        <p:txBody>
          <a:bodyPr anchor="t" rtlCol="false" tIns="0" lIns="0" bIns="0" rIns="0">
            <a:spAutoFit/>
          </a:bodyPr>
          <a:lstStyle/>
          <a:p>
            <a:pPr algn="l" marL="0" indent="0" lvl="0">
              <a:lnSpc>
                <a:spcPts val="3290"/>
              </a:lnSpc>
              <a:spcBef>
                <a:spcPct val="0"/>
              </a:spcBef>
            </a:pPr>
            <a:r>
              <a:rPr lang="en-US" sz="2350">
                <a:solidFill>
                  <a:srgbClr val="333333"/>
                </a:solidFill>
                <a:latin typeface="Mali"/>
                <a:ea typeface="Mali"/>
                <a:cs typeface="Mali"/>
                <a:sym typeface="Mali"/>
              </a:rPr>
              <a:t>using dataset of MRI brain images, we Assessing the constructed model performance in terms of F1-score, accuracy, precision, and recall to ascertain its suitability for use in clinical settings.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TextBox 2" id="2"/>
          <p:cNvSpPr txBox="true"/>
          <p:nvPr/>
        </p:nvSpPr>
        <p:spPr>
          <a:xfrm rot="0">
            <a:off x="4467569" y="334579"/>
            <a:ext cx="8970376" cy="1664467"/>
          </a:xfrm>
          <a:prstGeom prst="rect">
            <a:avLst/>
          </a:prstGeom>
        </p:spPr>
        <p:txBody>
          <a:bodyPr anchor="t" rtlCol="false" tIns="0" lIns="0" bIns="0" rIns="0">
            <a:spAutoFit/>
          </a:bodyPr>
          <a:lstStyle/>
          <a:p>
            <a:pPr algn="ctr" marL="0" indent="0" lvl="0">
              <a:lnSpc>
                <a:spcPts val="13505"/>
              </a:lnSpc>
              <a:spcBef>
                <a:spcPct val="0"/>
              </a:spcBef>
            </a:pPr>
            <a:r>
              <a:rPr lang="en-US" sz="9646">
                <a:solidFill>
                  <a:srgbClr val="333333"/>
                </a:solidFill>
                <a:latin typeface="Glass Antiqua"/>
                <a:ea typeface="Glass Antiqua"/>
                <a:cs typeface="Glass Antiqua"/>
                <a:sym typeface="Glass Antiqua"/>
              </a:rPr>
              <a:t>Dataset</a:t>
            </a:r>
          </a:p>
        </p:txBody>
      </p:sp>
      <p:grpSp>
        <p:nvGrpSpPr>
          <p:cNvPr name="Group 3" id="3"/>
          <p:cNvGrpSpPr/>
          <p:nvPr/>
        </p:nvGrpSpPr>
        <p:grpSpPr>
          <a:xfrm rot="0">
            <a:off x="663044" y="1464442"/>
            <a:ext cx="5463276" cy="3618425"/>
            <a:chOff x="0" y="0"/>
            <a:chExt cx="7284368" cy="4824566"/>
          </a:xfrm>
        </p:grpSpPr>
        <p:sp>
          <p:nvSpPr>
            <p:cNvPr name="Freeform 4" id="4"/>
            <p:cNvSpPr/>
            <p:nvPr/>
          </p:nvSpPr>
          <p:spPr>
            <a:xfrm flipH="false" flipV="false" rot="-5400000">
              <a:off x="1478660" y="-421694"/>
              <a:ext cx="4327048" cy="6165472"/>
            </a:xfrm>
            <a:custGeom>
              <a:avLst/>
              <a:gdLst/>
              <a:ahLst/>
              <a:cxnLst/>
              <a:rect r="r" b="b" t="t" l="l"/>
              <a:pathLst>
                <a:path h="6165472" w="4327048">
                  <a:moveTo>
                    <a:pt x="0" y="0"/>
                  </a:moveTo>
                  <a:lnTo>
                    <a:pt x="4327048" y="0"/>
                  </a:lnTo>
                  <a:lnTo>
                    <a:pt x="4327048" y="6165472"/>
                  </a:lnTo>
                  <a:lnTo>
                    <a:pt x="0" y="6165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0" y="0"/>
              <a:ext cx="7284368" cy="995036"/>
              <a:chOff x="0" y="0"/>
              <a:chExt cx="5138913" cy="701969"/>
            </a:xfrm>
          </p:grpSpPr>
          <p:sp>
            <p:nvSpPr>
              <p:cNvPr name="Freeform 6" id="6"/>
              <p:cNvSpPr/>
              <p:nvPr/>
            </p:nvSpPr>
            <p:spPr>
              <a:xfrm flipH="false" flipV="false" rot="0">
                <a:off x="0" y="0"/>
                <a:ext cx="5138913" cy="701969"/>
              </a:xfrm>
              <a:custGeom>
                <a:avLst/>
                <a:gdLst/>
                <a:ahLst/>
                <a:cxnLst/>
                <a:rect r="r" b="b" t="t" l="l"/>
                <a:pathLst>
                  <a:path h="701969" w="5138913">
                    <a:moveTo>
                      <a:pt x="20087" y="0"/>
                    </a:moveTo>
                    <a:lnTo>
                      <a:pt x="5118826" y="0"/>
                    </a:lnTo>
                    <a:cubicBezTo>
                      <a:pt x="5129920" y="0"/>
                      <a:pt x="5138913" y="8993"/>
                      <a:pt x="5138913" y="20087"/>
                    </a:cubicBezTo>
                    <a:lnTo>
                      <a:pt x="5138913" y="681882"/>
                    </a:lnTo>
                    <a:cubicBezTo>
                      <a:pt x="5138913" y="692976"/>
                      <a:pt x="5129920" y="701969"/>
                      <a:pt x="5118826" y="701969"/>
                    </a:cubicBezTo>
                    <a:lnTo>
                      <a:pt x="20087" y="701969"/>
                    </a:lnTo>
                    <a:cubicBezTo>
                      <a:pt x="8993" y="701969"/>
                      <a:pt x="0" y="692976"/>
                      <a:pt x="0" y="681882"/>
                    </a:cubicBezTo>
                    <a:lnTo>
                      <a:pt x="0" y="20087"/>
                    </a:lnTo>
                    <a:cubicBezTo>
                      <a:pt x="0" y="8993"/>
                      <a:pt x="8993" y="0"/>
                      <a:pt x="20087" y="0"/>
                    </a:cubicBezTo>
                    <a:close/>
                  </a:path>
                </a:pathLst>
              </a:custGeom>
              <a:solidFill>
                <a:srgbClr val="333333"/>
              </a:solidFill>
              <a:ln cap="sq">
                <a:noFill/>
                <a:prstDash val="solid"/>
                <a:miter/>
              </a:ln>
            </p:spPr>
          </p:sp>
          <p:sp>
            <p:nvSpPr>
              <p:cNvPr name="TextBox 7" id="7"/>
              <p:cNvSpPr txBox="true"/>
              <p:nvPr/>
            </p:nvSpPr>
            <p:spPr>
              <a:xfrm>
                <a:off x="0" y="-47625"/>
                <a:ext cx="5138913" cy="749594"/>
              </a:xfrm>
              <a:prstGeom prst="rect">
                <a:avLst/>
              </a:prstGeom>
            </p:spPr>
            <p:txBody>
              <a:bodyPr anchor="ctr" rtlCol="false" tIns="0" lIns="0" bIns="0" rIns="0"/>
              <a:lstStyle/>
              <a:p>
                <a:pPr algn="ctr" marL="0" indent="0" lvl="0">
                  <a:lnSpc>
                    <a:spcPts val="3570"/>
                  </a:lnSpc>
                  <a:spcBef>
                    <a:spcPct val="0"/>
                  </a:spcBef>
                </a:pPr>
                <a:r>
                  <a:rPr lang="en-US" sz="2550">
                    <a:solidFill>
                      <a:srgbClr val="FBFCFC"/>
                    </a:solidFill>
                    <a:latin typeface="Mali"/>
                    <a:ea typeface="Mali"/>
                    <a:cs typeface="Mali"/>
                    <a:sym typeface="Mali"/>
                  </a:rPr>
                  <a:t>Total Images:</a:t>
                </a:r>
              </a:p>
            </p:txBody>
          </p:sp>
        </p:grpSp>
        <p:sp>
          <p:nvSpPr>
            <p:cNvPr name="TextBox 8" id="8"/>
            <p:cNvSpPr txBox="true"/>
            <p:nvPr/>
          </p:nvSpPr>
          <p:spPr>
            <a:xfrm rot="0">
              <a:off x="559448" y="1462799"/>
              <a:ext cx="6165472" cy="2348861"/>
            </a:xfrm>
            <a:prstGeom prst="rect">
              <a:avLst/>
            </a:prstGeom>
          </p:spPr>
          <p:txBody>
            <a:bodyPr anchor="t" rtlCol="false" tIns="0" lIns="0" bIns="0" rIns="0">
              <a:spAutoFit/>
            </a:bodyPr>
            <a:lstStyle/>
            <a:p>
              <a:pPr algn="ctr">
                <a:lnSpc>
                  <a:spcPts val="3570"/>
                </a:lnSpc>
                <a:spcBef>
                  <a:spcPct val="0"/>
                </a:spcBef>
              </a:pPr>
              <a:r>
                <a:rPr lang="en-US" sz="2550">
                  <a:solidFill>
                    <a:srgbClr val="333333"/>
                  </a:solidFill>
                  <a:latin typeface="Mali"/>
                  <a:ea typeface="Mali"/>
                  <a:cs typeface="Mali"/>
                  <a:sym typeface="Mali"/>
                </a:rPr>
                <a:t>The study utilizes a comprehensive dataset consisting of </a:t>
              </a:r>
              <a:r>
                <a:rPr lang="en-US" b="true" sz="2550">
                  <a:solidFill>
                    <a:srgbClr val="333333"/>
                  </a:solidFill>
                  <a:latin typeface="Mali Bold"/>
                  <a:ea typeface="Mali Bold"/>
                  <a:cs typeface="Mali Bold"/>
                  <a:sym typeface="Mali Bold"/>
                </a:rPr>
                <a:t>7,023</a:t>
              </a:r>
              <a:r>
                <a:rPr lang="en-US" sz="2550">
                  <a:solidFill>
                    <a:srgbClr val="333333"/>
                  </a:solidFill>
                  <a:latin typeface="Mali"/>
                  <a:ea typeface="Mali"/>
                  <a:cs typeface="Mali"/>
                  <a:sym typeface="Mali"/>
                </a:rPr>
                <a:t> MRI scans.</a:t>
              </a:r>
            </a:p>
          </p:txBody>
        </p:sp>
      </p:grpSp>
      <p:grpSp>
        <p:nvGrpSpPr>
          <p:cNvPr name="Group 9" id="9"/>
          <p:cNvGrpSpPr/>
          <p:nvPr/>
        </p:nvGrpSpPr>
        <p:grpSpPr>
          <a:xfrm rot="0">
            <a:off x="11254015" y="1645090"/>
            <a:ext cx="6797906" cy="4632414"/>
            <a:chOff x="0" y="0"/>
            <a:chExt cx="9063874" cy="6176552"/>
          </a:xfrm>
        </p:grpSpPr>
        <p:sp>
          <p:nvSpPr>
            <p:cNvPr name="Freeform 10" id="10"/>
            <p:cNvSpPr/>
            <p:nvPr/>
          </p:nvSpPr>
          <p:spPr>
            <a:xfrm flipH="false" flipV="false" rot="-5400000">
              <a:off x="1584292" y="-1010505"/>
              <a:ext cx="5927793" cy="8446321"/>
            </a:xfrm>
            <a:custGeom>
              <a:avLst/>
              <a:gdLst/>
              <a:ahLst/>
              <a:cxnLst/>
              <a:rect r="r" b="b" t="t" l="l"/>
              <a:pathLst>
                <a:path h="8446321" w="5927793">
                  <a:moveTo>
                    <a:pt x="0" y="0"/>
                  </a:moveTo>
                  <a:lnTo>
                    <a:pt x="5927793" y="0"/>
                  </a:lnTo>
                  <a:lnTo>
                    <a:pt x="5927793" y="8446321"/>
                  </a:lnTo>
                  <a:lnTo>
                    <a:pt x="0" y="84463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0" y="0"/>
              <a:ext cx="9063874" cy="995036"/>
              <a:chOff x="0" y="0"/>
              <a:chExt cx="6394304" cy="701969"/>
            </a:xfrm>
          </p:grpSpPr>
          <p:sp>
            <p:nvSpPr>
              <p:cNvPr name="Freeform 12" id="12"/>
              <p:cNvSpPr/>
              <p:nvPr/>
            </p:nvSpPr>
            <p:spPr>
              <a:xfrm flipH="false" flipV="false" rot="0">
                <a:off x="0" y="0"/>
                <a:ext cx="6394304" cy="701969"/>
              </a:xfrm>
              <a:custGeom>
                <a:avLst/>
                <a:gdLst/>
                <a:ahLst/>
                <a:cxnLst/>
                <a:rect r="r" b="b" t="t" l="l"/>
                <a:pathLst>
                  <a:path h="701969" w="6394304">
                    <a:moveTo>
                      <a:pt x="16143" y="0"/>
                    </a:moveTo>
                    <a:lnTo>
                      <a:pt x="6378161" y="0"/>
                    </a:lnTo>
                    <a:cubicBezTo>
                      <a:pt x="6382443" y="0"/>
                      <a:pt x="6386549" y="1701"/>
                      <a:pt x="6389576" y="4728"/>
                    </a:cubicBezTo>
                    <a:cubicBezTo>
                      <a:pt x="6392604" y="7756"/>
                      <a:pt x="6394304" y="11862"/>
                      <a:pt x="6394304" y="16143"/>
                    </a:cubicBezTo>
                    <a:lnTo>
                      <a:pt x="6394304" y="685826"/>
                    </a:lnTo>
                    <a:cubicBezTo>
                      <a:pt x="6394304" y="690108"/>
                      <a:pt x="6392604" y="694214"/>
                      <a:pt x="6389576" y="697241"/>
                    </a:cubicBezTo>
                    <a:cubicBezTo>
                      <a:pt x="6386549" y="700269"/>
                      <a:pt x="6382443" y="701969"/>
                      <a:pt x="6378161" y="701969"/>
                    </a:cubicBezTo>
                    <a:lnTo>
                      <a:pt x="16143" y="701969"/>
                    </a:lnTo>
                    <a:cubicBezTo>
                      <a:pt x="11862" y="701969"/>
                      <a:pt x="7756" y="700269"/>
                      <a:pt x="4728" y="697241"/>
                    </a:cubicBezTo>
                    <a:cubicBezTo>
                      <a:pt x="1701" y="694214"/>
                      <a:pt x="0" y="690108"/>
                      <a:pt x="0" y="685826"/>
                    </a:cubicBezTo>
                    <a:lnTo>
                      <a:pt x="0" y="16143"/>
                    </a:lnTo>
                    <a:cubicBezTo>
                      <a:pt x="0" y="11862"/>
                      <a:pt x="1701" y="7756"/>
                      <a:pt x="4728" y="4728"/>
                    </a:cubicBezTo>
                    <a:cubicBezTo>
                      <a:pt x="7756" y="1701"/>
                      <a:pt x="11862" y="0"/>
                      <a:pt x="16143" y="0"/>
                    </a:cubicBezTo>
                    <a:close/>
                  </a:path>
                </a:pathLst>
              </a:custGeom>
              <a:solidFill>
                <a:srgbClr val="333333"/>
              </a:solidFill>
              <a:ln cap="sq">
                <a:noFill/>
                <a:prstDash val="solid"/>
                <a:miter/>
              </a:ln>
            </p:spPr>
          </p:sp>
          <p:sp>
            <p:nvSpPr>
              <p:cNvPr name="TextBox 13" id="13"/>
              <p:cNvSpPr txBox="true"/>
              <p:nvPr/>
            </p:nvSpPr>
            <p:spPr>
              <a:xfrm>
                <a:off x="0" y="-47625"/>
                <a:ext cx="6394304" cy="749594"/>
              </a:xfrm>
              <a:prstGeom prst="rect">
                <a:avLst/>
              </a:prstGeom>
            </p:spPr>
            <p:txBody>
              <a:bodyPr anchor="ctr" rtlCol="false" tIns="0" lIns="0" bIns="0" rIns="0"/>
              <a:lstStyle/>
              <a:p>
                <a:pPr algn="ctr" marL="0" indent="0" lvl="0">
                  <a:lnSpc>
                    <a:spcPts val="3570"/>
                  </a:lnSpc>
                  <a:spcBef>
                    <a:spcPct val="0"/>
                  </a:spcBef>
                </a:pPr>
                <a:r>
                  <a:rPr lang="en-US" sz="2550">
                    <a:solidFill>
                      <a:srgbClr val="FBFCFC"/>
                    </a:solidFill>
                    <a:latin typeface="Mali"/>
                    <a:ea typeface="Mali"/>
                    <a:cs typeface="Mali"/>
                    <a:sym typeface="Mali"/>
                  </a:rPr>
                  <a:t>Data Sources:</a:t>
                </a:r>
              </a:p>
            </p:txBody>
          </p:sp>
        </p:grpSp>
        <p:sp>
          <p:nvSpPr>
            <p:cNvPr name="TextBox 14" id="14"/>
            <p:cNvSpPr txBox="true"/>
            <p:nvPr/>
          </p:nvSpPr>
          <p:spPr>
            <a:xfrm rot="0">
              <a:off x="325028" y="1214040"/>
              <a:ext cx="8446321" cy="4139561"/>
            </a:xfrm>
            <a:prstGeom prst="rect">
              <a:avLst/>
            </a:prstGeom>
          </p:spPr>
          <p:txBody>
            <a:bodyPr anchor="t" rtlCol="false" tIns="0" lIns="0" bIns="0" rIns="0">
              <a:spAutoFit/>
            </a:bodyPr>
            <a:lstStyle/>
            <a:p>
              <a:pPr algn="ctr">
                <a:lnSpc>
                  <a:spcPts val="3570"/>
                </a:lnSpc>
              </a:pPr>
              <a:r>
                <a:rPr lang="en-US" sz="2550">
                  <a:solidFill>
                    <a:srgbClr val="333333"/>
                  </a:solidFill>
                  <a:latin typeface="Mali"/>
                  <a:ea typeface="Mali"/>
                  <a:cs typeface="Mali"/>
                  <a:sym typeface="Mali"/>
                </a:rPr>
                <a:t>The images were aggregated from three reputable online </a:t>
              </a:r>
            </a:p>
            <a:p>
              <a:pPr algn="ctr">
                <a:lnSpc>
                  <a:spcPts val="3570"/>
                </a:lnSpc>
              </a:pPr>
              <a:r>
                <a:rPr lang="en-US" sz="2550">
                  <a:solidFill>
                    <a:srgbClr val="333333"/>
                  </a:solidFill>
                  <a:latin typeface="Mali"/>
                  <a:ea typeface="Mali"/>
                  <a:cs typeface="Mali"/>
                  <a:sym typeface="Mali"/>
                </a:rPr>
                <a:t>repositories to ensure diversity:</a:t>
              </a:r>
            </a:p>
            <a:p>
              <a:pPr algn="ctr">
                <a:lnSpc>
                  <a:spcPts val="3570"/>
                </a:lnSpc>
              </a:pPr>
              <a:r>
                <a:rPr lang="en-US" b="true" sz="2550">
                  <a:solidFill>
                    <a:srgbClr val="333333"/>
                  </a:solidFill>
                  <a:latin typeface="Mali Bold"/>
                  <a:ea typeface="Mali Bold"/>
                  <a:cs typeface="Mali Bold"/>
                  <a:sym typeface="Mali Bold"/>
                </a:rPr>
                <a:t>Br35H</a:t>
              </a:r>
              <a:r>
                <a:rPr lang="en-US" sz="2550">
                  <a:solidFill>
                    <a:srgbClr val="333333"/>
                  </a:solidFill>
                  <a:latin typeface="Mali"/>
                  <a:ea typeface="Mali"/>
                  <a:cs typeface="Mali"/>
                  <a:sym typeface="Mali"/>
                </a:rPr>
                <a:t> dataset.</a:t>
              </a:r>
            </a:p>
            <a:p>
              <a:pPr algn="ctr">
                <a:lnSpc>
                  <a:spcPts val="3570"/>
                </a:lnSpc>
              </a:pPr>
              <a:r>
                <a:rPr lang="en-US" b="true" sz="2550">
                  <a:solidFill>
                    <a:srgbClr val="333333"/>
                  </a:solidFill>
                  <a:latin typeface="Mali Bold"/>
                  <a:ea typeface="Mali Bold"/>
                  <a:cs typeface="Mali Bold"/>
                  <a:sym typeface="Mali Bold"/>
                </a:rPr>
                <a:t>SARTAJ</a:t>
              </a:r>
              <a:r>
                <a:rPr lang="en-US" sz="2550">
                  <a:solidFill>
                    <a:srgbClr val="333333"/>
                  </a:solidFill>
                  <a:latin typeface="Mali"/>
                  <a:ea typeface="Mali"/>
                  <a:cs typeface="Mali"/>
                  <a:sym typeface="Mali"/>
                </a:rPr>
                <a:t> dataset.</a:t>
              </a:r>
            </a:p>
            <a:p>
              <a:pPr algn="ctr">
                <a:lnSpc>
                  <a:spcPts val="3570"/>
                </a:lnSpc>
              </a:pPr>
              <a:r>
                <a:rPr lang="en-US" b="true" sz="2550">
                  <a:solidFill>
                    <a:srgbClr val="333333"/>
                  </a:solidFill>
                  <a:latin typeface="Mali Bold"/>
                  <a:ea typeface="Mali Bold"/>
                  <a:cs typeface="Mali Bold"/>
                  <a:sym typeface="Mali Bold"/>
                </a:rPr>
                <a:t>Figshare</a:t>
              </a:r>
              <a:r>
                <a:rPr lang="en-US" sz="2550">
                  <a:solidFill>
                    <a:srgbClr val="333333"/>
                  </a:solidFill>
                  <a:latin typeface="Mali"/>
                  <a:ea typeface="Mali"/>
                  <a:cs typeface="Mali"/>
                  <a:sym typeface="Mali"/>
                </a:rPr>
                <a:t> repository.</a:t>
              </a:r>
            </a:p>
            <a:p>
              <a:pPr algn="ctr">
                <a:lnSpc>
                  <a:spcPts val="3570"/>
                </a:lnSpc>
              </a:pPr>
            </a:p>
          </p:txBody>
        </p:sp>
      </p:grpSp>
      <p:grpSp>
        <p:nvGrpSpPr>
          <p:cNvPr name="Group 15" id="15"/>
          <p:cNvGrpSpPr/>
          <p:nvPr/>
        </p:nvGrpSpPr>
        <p:grpSpPr>
          <a:xfrm rot="0">
            <a:off x="4199126" y="5307791"/>
            <a:ext cx="6797906" cy="4632414"/>
            <a:chOff x="0" y="0"/>
            <a:chExt cx="9063874" cy="6176552"/>
          </a:xfrm>
        </p:grpSpPr>
        <p:sp>
          <p:nvSpPr>
            <p:cNvPr name="Freeform 16" id="16"/>
            <p:cNvSpPr/>
            <p:nvPr/>
          </p:nvSpPr>
          <p:spPr>
            <a:xfrm flipH="false" flipV="false" rot="-5400000">
              <a:off x="1584292" y="-1010505"/>
              <a:ext cx="5927793" cy="8446321"/>
            </a:xfrm>
            <a:custGeom>
              <a:avLst/>
              <a:gdLst/>
              <a:ahLst/>
              <a:cxnLst/>
              <a:rect r="r" b="b" t="t" l="l"/>
              <a:pathLst>
                <a:path h="8446321" w="5927793">
                  <a:moveTo>
                    <a:pt x="0" y="0"/>
                  </a:moveTo>
                  <a:lnTo>
                    <a:pt x="5927793" y="0"/>
                  </a:lnTo>
                  <a:lnTo>
                    <a:pt x="5927793" y="8446321"/>
                  </a:lnTo>
                  <a:lnTo>
                    <a:pt x="0" y="84463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0" y="0"/>
              <a:ext cx="9063874" cy="995036"/>
              <a:chOff x="0" y="0"/>
              <a:chExt cx="6394304" cy="701969"/>
            </a:xfrm>
          </p:grpSpPr>
          <p:sp>
            <p:nvSpPr>
              <p:cNvPr name="Freeform 18" id="18"/>
              <p:cNvSpPr/>
              <p:nvPr/>
            </p:nvSpPr>
            <p:spPr>
              <a:xfrm flipH="false" flipV="false" rot="0">
                <a:off x="0" y="0"/>
                <a:ext cx="6394304" cy="701969"/>
              </a:xfrm>
              <a:custGeom>
                <a:avLst/>
                <a:gdLst/>
                <a:ahLst/>
                <a:cxnLst/>
                <a:rect r="r" b="b" t="t" l="l"/>
                <a:pathLst>
                  <a:path h="701969" w="6394304">
                    <a:moveTo>
                      <a:pt x="16143" y="0"/>
                    </a:moveTo>
                    <a:lnTo>
                      <a:pt x="6378161" y="0"/>
                    </a:lnTo>
                    <a:cubicBezTo>
                      <a:pt x="6382443" y="0"/>
                      <a:pt x="6386549" y="1701"/>
                      <a:pt x="6389576" y="4728"/>
                    </a:cubicBezTo>
                    <a:cubicBezTo>
                      <a:pt x="6392604" y="7756"/>
                      <a:pt x="6394304" y="11862"/>
                      <a:pt x="6394304" y="16143"/>
                    </a:cubicBezTo>
                    <a:lnTo>
                      <a:pt x="6394304" y="685826"/>
                    </a:lnTo>
                    <a:cubicBezTo>
                      <a:pt x="6394304" y="690108"/>
                      <a:pt x="6392604" y="694214"/>
                      <a:pt x="6389576" y="697241"/>
                    </a:cubicBezTo>
                    <a:cubicBezTo>
                      <a:pt x="6386549" y="700269"/>
                      <a:pt x="6382443" y="701969"/>
                      <a:pt x="6378161" y="701969"/>
                    </a:cubicBezTo>
                    <a:lnTo>
                      <a:pt x="16143" y="701969"/>
                    </a:lnTo>
                    <a:cubicBezTo>
                      <a:pt x="11862" y="701969"/>
                      <a:pt x="7756" y="700269"/>
                      <a:pt x="4728" y="697241"/>
                    </a:cubicBezTo>
                    <a:cubicBezTo>
                      <a:pt x="1701" y="694214"/>
                      <a:pt x="0" y="690108"/>
                      <a:pt x="0" y="685826"/>
                    </a:cubicBezTo>
                    <a:lnTo>
                      <a:pt x="0" y="16143"/>
                    </a:lnTo>
                    <a:cubicBezTo>
                      <a:pt x="0" y="11862"/>
                      <a:pt x="1701" y="7756"/>
                      <a:pt x="4728" y="4728"/>
                    </a:cubicBezTo>
                    <a:cubicBezTo>
                      <a:pt x="7756" y="1701"/>
                      <a:pt x="11862" y="0"/>
                      <a:pt x="16143" y="0"/>
                    </a:cubicBezTo>
                    <a:close/>
                  </a:path>
                </a:pathLst>
              </a:custGeom>
              <a:solidFill>
                <a:srgbClr val="333333"/>
              </a:solidFill>
              <a:ln cap="sq">
                <a:noFill/>
                <a:prstDash val="solid"/>
                <a:miter/>
              </a:ln>
            </p:spPr>
          </p:sp>
          <p:sp>
            <p:nvSpPr>
              <p:cNvPr name="TextBox 19" id="19"/>
              <p:cNvSpPr txBox="true"/>
              <p:nvPr/>
            </p:nvSpPr>
            <p:spPr>
              <a:xfrm>
                <a:off x="0" y="-47625"/>
                <a:ext cx="6394304" cy="749594"/>
              </a:xfrm>
              <a:prstGeom prst="rect">
                <a:avLst/>
              </a:prstGeom>
            </p:spPr>
            <p:txBody>
              <a:bodyPr anchor="ctr" rtlCol="false" tIns="0" lIns="0" bIns="0" rIns="0"/>
              <a:lstStyle/>
              <a:p>
                <a:pPr algn="ctr" marL="0" indent="0" lvl="0">
                  <a:lnSpc>
                    <a:spcPts val="3570"/>
                  </a:lnSpc>
                  <a:spcBef>
                    <a:spcPct val="0"/>
                  </a:spcBef>
                </a:pPr>
                <a:r>
                  <a:rPr lang="en-US" sz="2550">
                    <a:solidFill>
                      <a:srgbClr val="FBFCFC"/>
                    </a:solidFill>
                    <a:latin typeface="Mali"/>
                    <a:ea typeface="Mali"/>
                    <a:cs typeface="Mali"/>
                    <a:sym typeface="Mali"/>
                  </a:rPr>
                  <a:t>Labels:</a:t>
                </a:r>
              </a:p>
            </p:txBody>
          </p:sp>
        </p:grpSp>
        <p:sp>
          <p:nvSpPr>
            <p:cNvPr name="TextBox 20" id="20"/>
            <p:cNvSpPr txBox="true"/>
            <p:nvPr/>
          </p:nvSpPr>
          <p:spPr>
            <a:xfrm rot="0">
              <a:off x="325028" y="1214040"/>
              <a:ext cx="8446321" cy="4139561"/>
            </a:xfrm>
            <a:prstGeom prst="rect">
              <a:avLst/>
            </a:prstGeom>
          </p:spPr>
          <p:txBody>
            <a:bodyPr anchor="t" rtlCol="false" tIns="0" lIns="0" bIns="0" rIns="0">
              <a:spAutoFit/>
            </a:bodyPr>
            <a:lstStyle/>
            <a:p>
              <a:pPr algn="ctr">
                <a:lnSpc>
                  <a:spcPts val="3570"/>
                </a:lnSpc>
              </a:pPr>
              <a:r>
                <a:rPr lang="en-US" sz="2550">
                  <a:solidFill>
                    <a:srgbClr val="333333"/>
                  </a:solidFill>
                  <a:latin typeface="Mali"/>
                  <a:ea typeface="Mali"/>
                  <a:cs typeface="Mali"/>
                  <a:sym typeface="Mali"/>
                </a:rPr>
                <a:t>The dataset is categorized into four distinct</a:t>
              </a:r>
              <a:r>
                <a:rPr lang="en-US" sz="2550">
                  <a:solidFill>
                    <a:srgbClr val="333333"/>
                  </a:solidFill>
                  <a:latin typeface="Mali"/>
                  <a:ea typeface="Mali"/>
                  <a:cs typeface="Mali"/>
                  <a:sym typeface="Mali"/>
                </a:rPr>
                <a:t> classe</a:t>
              </a:r>
              <a:r>
                <a:rPr lang="en-US" sz="2550">
                  <a:solidFill>
                    <a:srgbClr val="333333"/>
                  </a:solidFill>
                  <a:latin typeface="Mali"/>
                  <a:ea typeface="Mali"/>
                  <a:cs typeface="Mali"/>
                  <a:sym typeface="Mali"/>
                </a:rPr>
                <a:t>s:</a:t>
              </a:r>
            </a:p>
            <a:p>
              <a:pPr algn="ctr">
                <a:lnSpc>
                  <a:spcPts val="3570"/>
                </a:lnSpc>
              </a:pPr>
              <a:r>
                <a:rPr lang="en-US" b="true" sz="2550">
                  <a:solidFill>
                    <a:srgbClr val="333333"/>
                  </a:solidFill>
                  <a:latin typeface="Mali Bold"/>
                  <a:ea typeface="Mali Bold"/>
                  <a:cs typeface="Mali Bold"/>
                  <a:sym typeface="Mali Bold"/>
                </a:rPr>
                <a:t>Glioma</a:t>
              </a:r>
              <a:r>
                <a:rPr lang="en-US" sz="2550">
                  <a:solidFill>
                    <a:srgbClr val="333333"/>
                  </a:solidFill>
                  <a:latin typeface="Mali"/>
                  <a:ea typeface="Mali"/>
                  <a:cs typeface="Mali"/>
                  <a:sym typeface="Mali"/>
                </a:rPr>
                <a:t> Tumor</a:t>
              </a:r>
            </a:p>
            <a:p>
              <a:pPr algn="ctr">
                <a:lnSpc>
                  <a:spcPts val="3570"/>
                </a:lnSpc>
              </a:pPr>
              <a:r>
                <a:rPr lang="en-US" b="true" sz="2550">
                  <a:solidFill>
                    <a:srgbClr val="333333"/>
                  </a:solidFill>
                  <a:latin typeface="Mali Bold"/>
                  <a:ea typeface="Mali Bold"/>
                  <a:cs typeface="Mali Bold"/>
                  <a:sym typeface="Mali Bold"/>
                </a:rPr>
                <a:t>Meningioma</a:t>
              </a:r>
              <a:r>
                <a:rPr lang="en-US" sz="2550">
                  <a:solidFill>
                    <a:srgbClr val="333333"/>
                  </a:solidFill>
                  <a:latin typeface="Mali"/>
                  <a:ea typeface="Mali"/>
                  <a:cs typeface="Mali"/>
                  <a:sym typeface="Mali"/>
                </a:rPr>
                <a:t> Tumor</a:t>
              </a:r>
            </a:p>
            <a:p>
              <a:pPr algn="ctr">
                <a:lnSpc>
                  <a:spcPts val="3570"/>
                </a:lnSpc>
              </a:pPr>
              <a:r>
                <a:rPr lang="en-US" b="true" sz="2550">
                  <a:solidFill>
                    <a:srgbClr val="333333"/>
                  </a:solidFill>
                  <a:latin typeface="Mali Bold"/>
                  <a:ea typeface="Mali Bold"/>
                  <a:cs typeface="Mali Bold"/>
                  <a:sym typeface="Mali Bold"/>
                </a:rPr>
                <a:t>Pituitary</a:t>
              </a:r>
              <a:r>
                <a:rPr lang="en-US" sz="2550">
                  <a:solidFill>
                    <a:srgbClr val="333333"/>
                  </a:solidFill>
                  <a:latin typeface="Mali"/>
                  <a:ea typeface="Mali"/>
                  <a:cs typeface="Mali"/>
                  <a:sym typeface="Mali"/>
                </a:rPr>
                <a:t> Tumor</a:t>
              </a:r>
            </a:p>
            <a:p>
              <a:pPr algn="ctr">
                <a:lnSpc>
                  <a:spcPts val="3570"/>
                </a:lnSpc>
              </a:pPr>
              <a:r>
                <a:rPr lang="en-US" b="true" sz="2550">
                  <a:solidFill>
                    <a:srgbClr val="333333"/>
                  </a:solidFill>
                  <a:latin typeface="Mali Bold"/>
                  <a:ea typeface="Mali Bold"/>
                  <a:cs typeface="Mali Bold"/>
                  <a:sym typeface="Mali Bold"/>
                </a:rPr>
                <a:t>No Tumor</a:t>
              </a:r>
              <a:r>
                <a:rPr lang="en-US" sz="2550">
                  <a:solidFill>
                    <a:srgbClr val="333333"/>
                  </a:solidFill>
                  <a:latin typeface="Mali"/>
                  <a:ea typeface="Mali"/>
                  <a:cs typeface="Mali"/>
                  <a:sym typeface="Mali"/>
                </a:rPr>
                <a:t> (Healthy)</a:t>
              </a:r>
            </a:p>
            <a:p>
              <a:pPr algn="ctr">
                <a:lnSpc>
                  <a:spcPts val="3570"/>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Freeform 2" id="2"/>
          <p:cNvSpPr/>
          <p:nvPr/>
        </p:nvSpPr>
        <p:spPr>
          <a:xfrm flipH="false" flipV="false" rot="0">
            <a:off x="11295297" y="3401156"/>
            <a:ext cx="6251364" cy="4750605"/>
          </a:xfrm>
          <a:custGeom>
            <a:avLst/>
            <a:gdLst/>
            <a:ahLst/>
            <a:cxnLst/>
            <a:rect r="r" b="b" t="t" l="l"/>
            <a:pathLst>
              <a:path h="4750605" w="6251364">
                <a:moveTo>
                  <a:pt x="0" y="0"/>
                </a:moveTo>
                <a:lnTo>
                  <a:pt x="6251363" y="0"/>
                </a:lnTo>
                <a:lnTo>
                  <a:pt x="6251363" y="4750604"/>
                </a:lnTo>
                <a:lnTo>
                  <a:pt x="0" y="4750604"/>
                </a:lnTo>
                <a:lnTo>
                  <a:pt x="0" y="0"/>
                </a:lnTo>
                <a:close/>
              </a:path>
            </a:pathLst>
          </a:custGeom>
          <a:blipFill>
            <a:blip r:embed="rId2"/>
            <a:stretch>
              <a:fillRect l="0" t="0" r="0" b="0"/>
            </a:stretch>
          </a:blipFill>
        </p:spPr>
      </p:sp>
      <p:sp>
        <p:nvSpPr>
          <p:cNvPr name="TextBox 3" id="3"/>
          <p:cNvSpPr txBox="true"/>
          <p:nvPr/>
        </p:nvSpPr>
        <p:spPr>
          <a:xfrm rot="0">
            <a:off x="548972" y="1076325"/>
            <a:ext cx="10249954" cy="962628"/>
          </a:xfrm>
          <a:prstGeom prst="rect">
            <a:avLst/>
          </a:prstGeom>
        </p:spPr>
        <p:txBody>
          <a:bodyPr anchor="t" rtlCol="false" tIns="0" lIns="0" bIns="0" rIns="0">
            <a:spAutoFit/>
          </a:bodyPr>
          <a:lstStyle/>
          <a:p>
            <a:pPr algn="l" marL="0" indent="0" lvl="0">
              <a:lnSpc>
                <a:spcPts val="7388"/>
              </a:lnSpc>
            </a:pPr>
            <a:r>
              <a:rPr lang="en-US" sz="6656">
                <a:solidFill>
                  <a:srgbClr val="333333"/>
                </a:solidFill>
                <a:latin typeface="Glass Antiqua"/>
                <a:ea typeface="Glass Antiqua"/>
                <a:cs typeface="Glass Antiqua"/>
                <a:sym typeface="Glass Antiqua"/>
              </a:rPr>
              <a:t>methodology overview</a:t>
            </a:r>
          </a:p>
        </p:txBody>
      </p:sp>
      <p:sp>
        <p:nvSpPr>
          <p:cNvPr name="TextBox 4" id="4"/>
          <p:cNvSpPr txBox="true"/>
          <p:nvPr/>
        </p:nvSpPr>
        <p:spPr>
          <a:xfrm rot="0">
            <a:off x="548972" y="2004810"/>
            <a:ext cx="10209868" cy="7952870"/>
          </a:xfrm>
          <a:prstGeom prst="rect">
            <a:avLst/>
          </a:prstGeom>
        </p:spPr>
        <p:txBody>
          <a:bodyPr anchor="t" rtlCol="false" tIns="0" lIns="0" bIns="0" rIns="0">
            <a:spAutoFit/>
          </a:bodyPr>
          <a:lstStyle/>
          <a:p>
            <a:pPr algn="l">
              <a:lnSpc>
                <a:spcPts val="4255"/>
              </a:lnSpc>
            </a:pPr>
          </a:p>
          <a:p>
            <a:pPr algn="l" marL="522006" indent="-261003" lvl="1">
              <a:lnSpc>
                <a:spcPts val="4255"/>
              </a:lnSpc>
              <a:buFont typeface="Arial"/>
              <a:buChar char="•"/>
            </a:pPr>
            <a:r>
              <a:rPr lang="en-US" sz="2417">
                <a:solidFill>
                  <a:srgbClr val="333333"/>
                </a:solidFill>
                <a:latin typeface="Mali"/>
                <a:ea typeface="Mali"/>
                <a:cs typeface="Mali"/>
                <a:sym typeface="Mali"/>
              </a:rPr>
              <a:t>Th</a:t>
            </a:r>
            <a:r>
              <a:rPr lang="en-US" sz="2417" strike="noStrike" u="none">
                <a:solidFill>
                  <a:srgbClr val="333333"/>
                </a:solidFill>
                <a:latin typeface="Mali"/>
                <a:ea typeface="Mali"/>
                <a:cs typeface="Mali"/>
                <a:sym typeface="Mali"/>
              </a:rPr>
              <a:t>e </a:t>
            </a:r>
            <a:r>
              <a:rPr lang="en-US" sz="2417" strike="noStrike" u="none">
                <a:solidFill>
                  <a:srgbClr val="333333"/>
                </a:solidFill>
                <a:latin typeface="Mali"/>
                <a:ea typeface="Mali"/>
                <a:cs typeface="Mali"/>
                <a:sym typeface="Mali"/>
              </a:rPr>
              <a:t>pro</a:t>
            </a:r>
            <a:r>
              <a:rPr lang="en-US" sz="2417" strike="noStrike" u="none">
                <a:solidFill>
                  <a:srgbClr val="333333"/>
                </a:solidFill>
                <a:latin typeface="Mali"/>
                <a:ea typeface="Mali"/>
                <a:cs typeface="Mali"/>
                <a:sym typeface="Mali"/>
              </a:rPr>
              <a:t>p</a:t>
            </a:r>
            <a:r>
              <a:rPr lang="en-US" sz="2417" strike="noStrike" u="none">
                <a:solidFill>
                  <a:srgbClr val="333333"/>
                </a:solidFill>
                <a:latin typeface="Mali"/>
                <a:ea typeface="Mali"/>
                <a:cs typeface="Mali"/>
                <a:sym typeface="Mali"/>
              </a:rPr>
              <a:t>o</a:t>
            </a:r>
            <a:r>
              <a:rPr lang="en-US" sz="2417" strike="noStrike" u="none">
                <a:solidFill>
                  <a:srgbClr val="333333"/>
                </a:solidFill>
                <a:latin typeface="Mali"/>
                <a:ea typeface="Mali"/>
                <a:cs typeface="Mali"/>
                <a:sym typeface="Mali"/>
              </a:rPr>
              <a:t>s</a:t>
            </a:r>
            <a:r>
              <a:rPr lang="en-US" sz="2417" strike="noStrike" u="none">
                <a:solidFill>
                  <a:srgbClr val="333333"/>
                </a:solidFill>
                <a:latin typeface="Mali"/>
                <a:ea typeface="Mali"/>
                <a:cs typeface="Mali"/>
                <a:sym typeface="Mali"/>
              </a:rPr>
              <a:t>ed</a:t>
            </a:r>
            <a:r>
              <a:rPr lang="en-US" sz="2417" strike="noStrike" u="none">
                <a:solidFill>
                  <a:srgbClr val="333333"/>
                </a:solidFill>
                <a:latin typeface="Mali"/>
                <a:ea typeface="Mali"/>
                <a:cs typeface="Mali"/>
                <a:sym typeface="Mali"/>
              </a:rPr>
              <a:t> </a:t>
            </a:r>
            <a:r>
              <a:rPr lang="en-US" sz="2417" strike="noStrike" u="none">
                <a:solidFill>
                  <a:srgbClr val="333333"/>
                </a:solidFill>
                <a:latin typeface="Mali"/>
                <a:ea typeface="Mali"/>
                <a:cs typeface="Mali"/>
                <a:sym typeface="Mali"/>
              </a:rPr>
              <a:t>mo</a:t>
            </a:r>
            <a:r>
              <a:rPr lang="en-US" sz="2417" strike="noStrike" u="none">
                <a:solidFill>
                  <a:srgbClr val="333333"/>
                </a:solidFill>
                <a:latin typeface="Mali"/>
                <a:ea typeface="Mali"/>
                <a:cs typeface="Mali"/>
                <a:sym typeface="Mali"/>
              </a:rPr>
              <a:t>d</a:t>
            </a:r>
            <a:r>
              <a:rPr lang="en-US" sz="2417" strike="noStrike" u="none">
                <a:solidFill>
                  <a:srgbClr val="333333"/>
                </a:solidFill>
                <a:latin typeface="Mali"/>
                <a:ea typeface="Mali"/>
                <a:cs typeface="Mali"/>
                <a:sym typeface="Mali"/>
              </a:rPr>
              <a:t>e</a:t>
            </a:r>
            <a:r>
              <a:rPr lang="en-US" sz="2417" strike="noStrike" u="none">
                <a:solidFill>
                  <a:srgbClr val="333333"/>
                </a:solidFill>
                <a:latin typeface="Mali"/>
                <a:ea typeface="Mali"/>
                <a:cs typeface="Mali"/>
                <a:sym typeface="Mali"/>
              </a:rPr>
              <a:t>l i</a:t>
            </a:r>
            <a:r>
              <a:rPr lang="en-US" sz="2417" strike="noStrike" u="none">
                <a:solidFill>
                  <a:srgbClr val="333333"/>
                </a:solidFill>
                <a:latin typeface="Mali"/>
                <a:ea typeface="Mali"/>
                <a:cs typeface="Mali"/>
                <a:sym typeface="Mali"/>
              </a:rPr>
              <a:t>s</a:t>
            </a:r>
            <a:r>
              <a:rPr lang="en-US" sz="2417" strike="noStrike" u="none">
                <a:solidFill>
                  <a:srgbClr val="333333"/>
                </a:solidFill>
                <a:latin typeface="Mali"/>
                <a:ea typeface="Mali"/>
                <a:cs typeface="Mali"/>
                <a:sym typeface="Mali"/>
              </a:rPr>
              <a:t> </a:t>
            </a:r>
            <a:r>
              <a:rPr lang="en-US" sz="2417" strike="noStrike" u="none">
                <a:solidFill>
                  <a:srgbClr val="333333"/>
                </a:solidFill>
                <a:latin typeface="Mali"/>
                <a:ea typeface="Mali"/>
                <a:cs typeface="Mali"/>
                <a:sym typeface="Mali"/>
              </a:rPr>
              <a:t>b</a:t>
            </a:r>
            <a:r>
              <a:rPr lang="en-US" sz="2417" strike="noStrike" u="none">
                <a:solidFill>
                  <a:srgbClr val="333333"/>
                </a:solidFill>
                <a:latin typeface="Mali"/>
                <a:ea typeface="Mali"/>
                <a:cs typeface="Mali"/>
                <a:sym typeface="Mali"/>
              </a:rPr>
              <a:t>a</a:t>
            </a:r>
            <a:r>
              <a:rPr lang="en-US" sz="2417" strike="noStrike" u="none">
                <a:solidFill>
                  <a:srgbClr val="333333"/>
                </a:solidFill>
                <a:latin typeface="Mali"/>
                <a:ea typeface="Mali"/>
                <a:cs typeface="Mali"/>
                <a:sym typeface="Mali"/>
              </a:rPr>
              <a:t>s</a:t>
            </a:r>
            <a:r>
              <a:rPr lang="en-US" sz="2417" strike="noStrike" u="none">
                <a:solidFill>
                  <a:srgbClr val="333333"/>
                </a:solidFill>
                <a:latin typeface="Mali"/>
                <a:ea typeface="Mali"/>
                <a:cs typeface="Mali"/>
                <a:sym typeface="Mali"/>
              </a:rPr>
              <a:t>e</a:t>
            </a:r>
            <a:r>
              <a:rPr lang="en-US" sz="2417" strike="noStrike" u="none">
                <a:solidFill>
                  <a:srgbClr val="333333"/>
                </a:solidFill>
                <a:latin typeface="Mali"/>
                <a:ea typeface="Mali"/>
                <a:cs typeface="Mali"/>
                <a:sym typeface="Mali"/>
              </a:rPr>
              <a:t>d</a:t>
            </a:r>
            <a:r>
              <a:rPr lang="en-US" sz="2417" strike="noStrike" u="none">
                <a:solidFill>
                  <a:srgbClr val="333333"/>
                </a:solidFill>
                <a:latin typeface="Mali"/>
                <a:ea typeface="Mali"/>
                <a:cs typeface="Mali"/>
                <a:sym typeface="Mali"/>
              </a:rPr>
              <a:t> on a</a:t>
            </a:r>
            <a:r>
              <a:rPr lang="en-US" sz="2417" strike="noStrike" u="none">
                <a:solidFill>
                  <a:srgbClr val="333333"/>
                </a:solidFill>
                <a:latin typeface="Mali"/>
                <a:ea typeface="Mali"/>
                <a:cs typeface="Mali"/>
                <a:sym typeface="Mali"/>
              </a:rPr>
              <a:t> Convolut</a:t>
            </a:r>
            <a:r>
              <a:rPr lang="en-US" sz="2417" strike="noStrike" u="none">
                <a:solidFill>
                  <a:srgbClr val="333333"/>
                </a:solidFill>
                <a:latin typeface="Mali"/>
                <a:ea typeface="Mali"/>
                <a:cs typeface="Mali"/>
                <a:sym typeface="Mali"/>
              </a:rPr>
              <a:t>i</a:t>
            </a:r>
            <a:r>
              <a:rPr lang="en-US" sz="2417" strike="noStrike" u="none">
                <a:solidFill>
                  <a:srgbClr val="333333"/>
                </a:solidFill>
                <a:latin typeface="Mali"/>
                <a:ea typeface="Mali"/>
                <a:cs typeface="Mali"/>
                <a:sym typeface="Mali"/>
              </a:rPr>
              <a:t>o</a:t>
            </a:r>
            <a:r>
              <a:rPr lang="en-US" sz="2417" strike="noStrike" u="none">
                <a:solidFill>
                  <a:srgbClr val="333333"/>
                </a:solidFill>
                <a:latin typeface="Mali"/>
                <a:ea typeface="Mali"/>
                <a:cs typeface="Mali"/>
                <a:sym typeface="Mali"/>
              </a:rPr>
              <a:t>n</a:t>
            </a:r>
            <a:r>
              <a:rPr lang="en-US" sz="2417" strike="noStrike" u="none">
                <a:solidFill>
                  <a:srgbClr val="333333"/>
                </a:solidFill>
                <a:latin typeface="Mali"/>
                <a:ea typeface="Mali"/>
                <a:cs typeface="Mali"/>
                <a:sym typeface="Mali"/>
              </a:rPr>
              <a:t>a</a:t>
            </a:r>
            <a:r>
              <a:rPr lang="en-US" sz="2417" strike="noStrike" u="none">
                <a:solidFill>
                  <a:srgbClr val="333333"/>
                </a:solidFill>
                <a:latin typeface="Mali"/>
                <a:ea typeface="Mali"/>
                <a:cs typeface="Mali"/>
                <a:sym typeface="Mali"/>
              </a:rPr>
              <a:t>l </a:t>
            </a:r>
            <a:r>
              <a:rPr lang="en-US" sz="2417" strike="noStrike" u="none">
                <a:solidFill>
                  <a:srgbClr val="333333"/>
                </a:solidFill>
                <a:latin typeface="Mali"/>
                <a:ea typeface="Mali"/>
                <a:cs typeface="Mali"/>
                <a:sym typeface="Mali"/>
              </a:rPr>
              <a:t>N</a:t>
            </a:r>
            <a:r>
              <a:rPr lang="en-US" sz="2417" strike="noStrike" u="none">
                <a:solidFill>
                  <a:srgbClr val="333333"/>
                </a:solidFill>
                <a:latin typeface="Mali"/>
                <a:ea typeface="Mali"/>
                <a:cs typeface="Mali"/>
                <a:sym typeface="Mali"/>
              </a:rPr>
              <a:t>eu</a:t>
            </a:r>
            <a:r>
              <a:rPr lang="en-US" sz="2417" strike="noStrike" u="none">
                <a:solidFill>
                  <a:srgbClr val="333333"/>
                </a:solidFill>
                <a:latin typeface="Mali"/>
                <a:ea typeface="Mali"/>
                <a:cs typeface="Mali"/>
                <a:sym typeface="Mali"/>
              </a:rPr>
              <a:t>r</a:t>
            </a:r>
            <a:r>
              <a:rPr lang="en-US" sz="2417" strike="noStrike" u="none">
                <a:solidFill>
                  <a:srgbClr val="333333"/>
                </a:solidFill>
                <a:latin typeface="Mali"/>
                <a:ea typeface="Mali"/>
                <a:cs typeface="Mali"/>
                <a:sym typeface="Mali"/>
              </a:rPr>
              <a:t>a</a:t>
            </a:r>
            <a:r>
              <a:rPr lang="en-US" sz="2417" strike="noStrike" u="none">
                <a:solidFill>
                  <a:srgbClr val="333333"/>
                </a:solidFill>
                <a:latin typeface="Mali"/>
                <a:ea typeface="Mali"/>
                <a:cs typeface="Mali"/>
                <a:sym typeface="Mali"/>
              </a:rPr>
              <a:t>l</a:t>
            </a:r>
            <a:r>
              <a:rPr lang="en-US" sz="2417" strike="noStrike" u="none">
                <a:solidFill>
                  <a:srgbClr val="333333"/>
                </a:solidFill>
                <a:latin typeface="Mali"/>
                <a:ea typeface="Mali"/>
                <a:cs typeface="Mali"/>
                <a:sym typeface="Mali"/>
              </a:rPr>
              <a:t> </a:t>
            </a:r>
            <a:r>
              <a:rPr lang="en-US" sz="2417" strike="noStrike" u="none">
                <a:solidFill>
                  <a:srgbClr val="333333"/>
                </a:solidFill>
                <a:latin typeface="Mali"/>
                <a:ea typeface="Mali"/>
                <a:cs typeface="Mali"/>
                <a:sym typeface="Mali"/>
              </a:rPr>
              <a:t>N</a:t>
            </a:r>
            <a:r>
              <a:rPr lang="en-US" sz="2417" strike="noStrike" u="none">
                <a:solidFill>
                  <a:srgbClr val="333333"/>
                </a:solidFill>
                <a:latin typeface="Mali"/>
                <a:ea typeface="Mali"/>
                <a:cs typeface="Mali"/>
                <a:sym typeface="Mali"/>
              </a:rPr>
              <a:t>et</a:t>
            </a:r>
            <a:r>
              <a:rPr lang="en-US" sz="2417" strike="noStrike" u="none">
                <a:solidFill>
                  <a:srgbClr val="333333"/>
                </a:solidFill>
                <a:latin typeface="Mali"/>
                <a:ea typeface="Mali"/>
                <a:cs typeface="Mali"/>
                <a:sym typeface="Mali"/>
              </a:rPr>
              <a:t>w</a:t>
            </a:r>
            <a:r>
              <a:rPr lang="en-US" sz="2417" strike="noStrike" u="none">
                <a:solidFill>
                  <a:srgbClr val="333333"/>
                </a:solidFill>
                <a:latin typeface="Mali"/>
                <a:ea typeface="Mali"/>
                <a:cs typeface="Mali"/>
                <a:sym typeface="Mali"/>
              </a:rPr>
              <a:t>or</a:t>
            </a:r>
            <a:r>
              <a:rPr lang="en-US" sz="2417" strike="noStrike" u="none">
                <a:solidFill>
                  <a:srgbClr val="333333"/>
                </a:solidFill>
                <a:latin typeface="Mali"/>
                <a:ea typeface="Mali"/>
                <a:cs typeface="Mali"/>
                <a:sym typeface="Mali"/>
              </a:rPr>
              <a:t>k</a:t>
            </a:r>
            <a:r>
              <a:rPr lang="en-US" sz="2417" strike="noStrike" u="none">
                <a:solidFill>
                  <a:srgbClr val="333333"/>
                </a:solidFill>
                <a:latin typeface="Mali"/>
                <a:ea typeface="Mali"/>
                <a:cs typeface="Mali"/>
                <a:sym typeface="Mali"/>
              </a:rPr>
              <a:t> </a:t>
            </a:r>
            <a:r>
              <a:rPr lang="en-US" sz="2417" strike="noStrike" u="none">
                <a:solidFill>
                  <a:srgbClr val="333333"/>
                </a:solidFill>
                <a:latin typeface="Mali"/>
                <a:ea typeface="Mali"/>
                <a:cs typeface="Mali"/>
                <a:sym typeface="Mali"/>
              </a:rPr>
              <a:t>(CNN)</a:t>
            </a:r>
            <a:r>
              <a:rPr lang="en-US" sz="2417" strike="noStrike" u="none">
                <a:solidFill>
                  <a:srgbClr val="333333"/>
                </a:solidFill>
                <a:latin typeface="Mali"/>
                <a:ea typeface="Mali"/>
                <a:cs typeface="Mali"/>
                <a:sym typeface="Mali"/>
              </a:rPr>
              <a:t> u</a:t>
            </a:r>
            <a:r>
              <a:rPr lang="en-US" sz="2417" strike="noStrike" u="none">
                <a:solidFill>
                  <a:srgbClr val="333333"/>
                </a:solidFill>
                <a:latin typeface="Mali"/>
                <a:ea typeface="Mali"/>
                <a:cs typeface="Mali"/>
                <a:sym typeface="Mali"/>
              </a:rPr>
              <a:t>s</a:t>
            </a:r>
            <a:r>
              <a:rPr lang="en-US" sz="2417" strike="noStrike" u="none">
                <a:solidFill>
                  <a:srgbClr val="333333"/>
                </a:solidFill>
                <a:latin typeface="Mali"/>
                <a:ea typeface="Mali"/>
                <a:cs typeface="Mali"/>
                <a:sym typeface="Mali"/>
              </a:rPr>
              <a:t>in</a:t>
            </a:r>
            <a:r>
              <a:rPr lang="en-US" sz="2417" strike="noStrike" u="none">
                <a:solidFill>
                  <a:srgbClr val="333333"/>
                </a:solidFill>
                <a:latin typeface="Mali"/>
                <a:ea typeface="Mali"/>
                <a:cs typeface="Mali"/>
                <a:sym typeface="Mali"/>
              </a:rPr>
              <a:t>g</a:t>
            </a:r>
            <a:r>
              <a:rPr lang="en-US" sz="2417" strike="noStrike" u="none">
                <a:solidFill>
                  <a:srgbClr val="333333"/>
                </a:solidFill>
                <a:latin typeface="Mali"/>
                <a:ea typeface="Mali"/>
                <a:cs typeface="Mali"/>
                <a:sym typeface="Mali"/>
              </a:rPr>
              <a:t> </a:t>
            </a:r>
            <a:r>
              <a:rPr lang="en-US" sz="2417" strike="noStrike" u="none">
                <a:solidFill>
                  <a:srgbClr val="333333"/>
                </a:solidFill>
                <a:latin typeface="Mali"/>
                <a:ea typeface="Mali"/>
                <a:cs typeface="Mali"/>
                <a:sym typeface="Mali"/>
              </a:rPr>
              <a:t>K</a:t>
            </a:r>
            <a:r>
              <a:rPr lang="en-US" sz="2417" strike="noStrike" u="none">
                <a:solidFill>
                  <a:srgbClr val="333333"/>
                </a:solidFill>
                <a:latin typeface="Mali"/>
                <a:ea typeface="Mali"/>
                <a:cs typeface="Mali"/>
                <a:sym typeface="Mali"/>
              </a:rPr>
              <a:t>e</a:t>
            </a:r>
            <a:r>
              <a:rPr lang="en-US" sz="2417" strike="noStrike" u="none">
                <a:solidFill>
                  <a:srgbClr val="333333"/>
                </a:solidFill>
                <a:latin typeface="Mali"/>
                <a:ea typeface="Mali"/>
                <a:cs typeface="Mali"/>
                <a:sym typeface="Mali"/>
              </a:rPr>
              <a:t>ra</a:t>
            </a:r>
            <a:r>
              <a:rPr lang="en-US" sz="2417" strike="noStrike" u="none">
                <a:solidFill>
                  <a:srgbClr val="333333"/>
                </a:solidFill>
                <a:latin typeface="Mali"/>
                <a:ea typeface="Mali"/>
                <a:cs typeface="Mali"/>
                <a:sym typeface="Mali"/>
              </a:rPr>
              <a:t>s </a:t>
            </a:r>
            <a:r>
              <a:rPr lang="en-US" sz="2417" strike="noStrike" u="none">
                <a:solidFill>
                  <a:srgbClr val="333333"/>
                </a:solidFill>
                <a:latin typeface="Mali"/>
                <a:ea typeface="Mali"/>
                <a:cs typeface="Mali"/>
                <a:sym typeface="Mali"/>
              </a:rPr>
              <a:t>S</a:t>
            </a:r>
            <a:r>
              <a:rPr lang="en-US" sz="2417" strike="noStrike" u="none">
                <a:solidFill>
                  <a:srgbClr val="333333"/>
                </a:solidFill>
                <a:latin typeface="Mali"/>
                <a:ea typeface="Mali"/>
                <a:cs typeface="Mali"/>
                <a:sym typeface="Mali"/>
              </a:rPr>
              <a:t>equ</a:t>
            </a:r>
            <a:r>
              <a:rPr lang="en-US" sz="2417" strike="noStrike" u="none">
                <a:solidFill>
                  <a:srgbClr val="333333"/>
                </a:solidFill>
                <a:latin typeface="Mali"/>
                <a:ea typeface="Mali"/>
                <a:cs typeface="Mali"/>
                <a:sym typeface="Mali"/>
              </a:rPr>
              <a:t>en</a:t>
            </a:r>
            <a:r>
              <a:rPr lang="en-US" sz="2417" strike="noStrike" u="none">
                <a:solidFill>
                  <a:srgbClr val="333333"/>
                </a:solidFill>
                <a:latin typeface="Mali"/>
                <a:ea typeface="Mali"/>
                <a:cs typeface="Mali"/>
                <a:sym typeface="Mali"/>
              </a:rPr>
              <a:t>t</a:t>
            </a:r>
            <a:r>
              <a:rPr lang="en-US" sz="2417" strike="noStrike" u="none">
                <a:solidFill>
                  <a:srgbClr val="333333"/>
                </a:solidFill>
                <a:latin typeface="Mali"/>
                <a:ea typeface="Mali"/>
                <a:cs typeface="Mali"/>
                <a:sym typeface="Mali"/>
              </a:rPr>
              <a:t>ial</a:t>
            </a:r>
            <a:r>
              <a:rPr lang="en-US" sz="2417" strike="noStrike" u="none">
                <a:solidFill>
                  <a:srgbClr val="333333"/>
                </a:solidFill>
                <a:latin typeface="Mali"/>
                <a:ea typeface="Mali"/>
                <a:cs typeface="Mali"/>
                <a:sym typeface="Mali"/>
              </a:rPr>
              <a:t> </a:t>
            </a:r>
            <a:r>
              <a:rPr lang="en-US" sz="2417" strike="noStrike" u="none">
                <a:solidFill>
                  <a:srgbClr val="333333"/>
                </a:solidFill>
                <a:latin typeface="Mali"/>
                <a:ea typeface="Mali"/>
                <a:cs typeface="Mali"/>
                <a:sym typeface="Mali"/>
              </a:rPr>
              <a:t>API.</a:t>
            </a:r>
          </a:p>
          <a:p>
            <a:pPr algn="l">
              <a:lnSpc>
                <a:spcPts val="4255"/>
              </a:lnSpc>
            </a:pPr>
          </a:p>
          <a:p>
            <a:pPr algn="l" marL="522006" indent="-261003" lvl="1">
              <a:lnSpc>
                <a:spcPts val="4255"/>
              </a:lnSpc>
              <a:buFont typeface="Arial"/>
              <a:buChar char="•"/>
            </a:pPr>
            <a:r>
              <a:rPr lang="en-US" sz="2417" strike="noStrike" u="none">
                <a:solidFill>
                  <a:srgbClr val="333333"/>
                </a:solidFill>
                <a:latin typeface="Mali"/>
                <a:ea typeface="Mali"/>
                <a:cs typeface="Mali"/>
                <a:sym typeface="Mali"/>
              </a:rPr>
              <a:t>Inpu</a:t>
            </a:r>
            <a:r>
              <a:rPr lang="en-US" sz="2417" strike="noStrike" u="none">
                <a:solidFill>
                  <a:srgbClr val="333333"/>
                </a:solidFill>
                <a:latin typeface="Mali"/>
                <a:ea typeface="Mali"/>
                <a:cs typeface="Mali"/>
                <a:sym typeface="Mali"/>
              </a:rPr>
              <a:t>t</a:t>
            </a:r>
            <a:r>
              <a:rPr lang="en-US" sz="2417" strike="noStrike" u="none">
                <a:solidFill>
                  <a:srgbClr val="333333"/>
                </a:solidFill>
                <a:latin typeface="Mali"/>
                <a:ea typeface="Mali"/>
                <a:cs typeface="Mali"/>
                <a:sym typeface="Mali"/>
              </a:rPr>
              <a:t>:</a:t>
            </a:r>
            <a:r>
              <a:rPr lang="en-US" sz="2417" strike="noStrike" u="none">
                <a:solidFill>
                  <a:srgbClr val="333333"/>
                </a:solidFill>
                <a:latin typeface="Mali"/>
                <a:ea typeface="Mali"/>
                <a:cs typeface="Mali"/>
                <a:sym typeface="Mali"/>
              </a:rPr>
              <a:t> </a:t>
            </a:r>
            <a:r>
              <a:rPr lang="en-US" sz="2417" strike="noStrike" u="none">
                <a:solidFill>
                  <a:srgbClr val="333333"/>
                </a:solidFill>
                <a:latin typeface="Mali"/>
                <a:ea typeface="Mali"/>
                <a:cs typeface="Mali"/>
                <a:sym typeface="Mali"/>
              </a:rPr>
              <a:t>Pr</a:t>
            </a:r>
            <a:r>
              <a:rPr lang="en-US" sz="2417" strike="noStrike" u="none">
                <a:solidFill>
                  <a:srgbClr val="333333"/>
                </a:solidFill>
                <a:latin typeface="Mali"/>
                <a:ea typeface="Mali"/>
                <a:cs typeface="Mali"/>
                <a:sym typeface="Mali"/>
              </a:rPr>
              <a:t>e</a:t>
            </a:r>
            <a:r>
              <a:rPr lang="en-US" sz="2417" strike="noStrike" u="none">
                <a:solidFill>
                  <a:srgbClr val="333333"/>
                </a:solidFill>
                <a:latin typeface="Mali"/>
                <a:ea typeface="Mali"/>
                <a:cs typeface="Mali"/>
                <a:sym typeface="Mali"/>
              </a:rPr>
              <a:t>pro</a:t>
            </a:r>
            <a:r>
              <a:rPr lang="en-US" sz="2417" strike="noStrike" u="none">
                <a:solidFill>
                  <a:srgbClr val="333333"/>
                </a:solidFill>
                <a:latin typeface="Mali"/>
                <a:ea typeface="Mali"/>
                <a:cs typeface="Mali"/>
                <a:sym typeface="Mali"/>
              </a:rPr>
              <a:t>c</a:t>
            </a:r>
            <a:r>
              <a:rPr lang="en-US" sz="2417" strike="noStrike" u="none">
                <a:solidFill>
                  <a:srgbClr val="333333"/>
                </a:solidFill>
                <a:latin typeface="Mali"/>
                <a:ea typeface="Mali"/>
                <a:cs typeface="Mali"/>
                <a:sym typeface="Mali"/>
              </a:rPr>
              <a:t>esse</a:t>
            </a:r>
            <a:r>
              <a:rPr lang="en-US" sz="2417" strike="noStrike" u="none">
                <a:solidFill>
                  <a:srgbClr val="333333"/>
                </a:solidFill>
                <a:latin typeface="Mali"/>
                <a:ea typeface="Mali"/>
                <a:cs typeface="Mali"/>
                <a:sym typeface="Mali"/>
              </a:rPr>
              <a:t>d</a:t>
            </a:r>
            <a:r>
              <a:rPr lang="en-US" sz="2417" strike="noStrike" u="none">
                <a:solidFill>
                  <a:srgbClr val="333333"/>
                </a:solidFill>
                <a:latin typeface="Mali"/>
                <a:ea typeface="Mali"/>
                <a:cs typeface="Mali"/>
                <a:sym typeface="Mali"/>
              </a:rPr>
              <a:t> MRI </a:t>
            </a:r>
            <a:r>
              <a:rPr lang="en-US" sz="2417" strike="noStrike" u="none">
                <a:solidFill>
                  <a:srgbClr val="333333"/>
                </a:solidFill>
                <a:latin typeface="Mali"/>
                <a:ea typeface="Mali"/>
                <a:cs typeface="Mali"/>
                <a:sym typeface="Mali"/>
              </a:rPr>
              <a:t>i</a:t>
            </a:r>
            <a:r>
              <a:rPr lang="en-US" sz="2417" strike="noStrike" u="none">
                <a:solidFill>
                  <a:srgbClr val="333333"/>
                </a:solidFill>
                <a:latin typeface="Mali"/>
                <a:ea typeface="Mali"/>
                <a:cs typeface="Mali"/>
                <a:sym typeface="Mali"/>
              </a:rPr>
              <a:t>m</a:t>
            </a:r>
            <a:r>
              <a:rPr lang="en-US" sz="2417" strike="noStrike" u="none">
                <a:solidFill>
                  <a:srgbClr val="333333"/>
                </a:solidFill>
                <a:latin typeface="Mali"/>
                <a:ea typeface="Mali"/>
                <a:cs typeface="Mali"/>
                <a:sym typeface="Mali"/>
              </a:rPr>
              <a:t>a</a:t>
            </a:r>
            <a:r>
              <a:rPr lang="en-US" sz="2417" strike="noStrike" u="none">
                <a:solidFill>
                  <a:srgbClr val="333333"/>
                </a:solidFill>
                <a:latin typeface="Mali"/>
                <a:ea typeface="Mali"/>
                <a:cs typeface="Mali"/>
                <a:sym typeface="Mali"/>
              </a:rPr>
              <a:t>ges</a:t>
            </a:r>
            <a:r>
              <a:rPr lang="en-US" sz="2417" strike="noStrike" u="none">
                <a:solidFill>
                  <a:srgbClr val="333333"/>
                </a:solidFill>
                <a:latin typeface="Mali"/>
                <a:ea typeface="Mali"/>
                <a:cs typeface="Mali"/>
                <a:sym typeface="Mali"/>
              </a:rPr>
              <a:t> r</a:t>
            </a:r>
            <a:r>
              <a:rPr lang="en-US" sz="2417" strike="noStrike" u="none">
                <a:solidFill>
                  <a:srgbClr val="333333"/>
                </a:solidFill>
                <a:latin typeface="Mali"/>
                <a:ea typeface="Mali"/>
                <a:cs typeface="Mali"/>
                <a:sym typeface="Mali"/>
              </a:rPr>
              <a:t>e</a:t>
            </a:r>
            <a:r>
              <a:rPr lang="en-US" sz="2417" strike="noStrike" u="none">
                <a:solidFill>
                  <a:srgbClr val="333333"/>
                </a:solidFill>
                <a:latin typeface="Mali"/>
                <a:ea typeface="Mali"/>
                <a:cs typeface="Mali"/>
                <a:sym typeface="Mali"/>
              </a:rPr>
              <a:t>s</a:t>
            </a:r>
            <a:r>
              <a:rPr lang="en-US" sz="2417" strike="noStrike" u="none">
                <a:solidFill>
                  <a:srgbClr val="333333"/>
                </a:solidFill>
                <a:latin typeface="Mali"/>
                <a:ea typeface="Mali"/>
                <a:cs typeface="Mali"/>
                <a:sym typeface="Mali"/>
              </a:rPr>
              <a:t>ized</a:t>
            </a:r>
            <a:r>
              <a:rPr lang="en-US" sz="2417" strike="noStrike" u="none">
                <a:solidFill>
                  <a:srgbClr val="333333"/>
                </a:solidFill>
                <a:latin typeface="Mali"/>
                <a:ea typeface="Mali"/>
                <a:cs typeface="Mali"/>
                <a:sym typeface="Mali"/>
              </a:rPr>
              <a:t> t</a:t>
            </a:r>
            <a:r>
              <a:rPr lang="en-US" sz="2417" strike="noStrike" u="none">
                <a:solidFill>
                  <a:srgbClr val="333333"/>
                </a:solidFill>
                <a:latin typeface="Mali"/>
                <a:ea typeface="Mali"/>
                <a:cs typeface="Mali"/>
                <a:sym typeface="Mali"/>
              </a:rPr>
              <a:t>o a</a:t>
            </a:r>
            <a:r>
              <a:rPr lang="en-US" sz="2417" strike="noStrike" u="none">
                <a:solidFill>
                  <a:srgbClr val="333333"/>
                </a:solidFill>
                <a:latin typeface="Mali"/>
                <a:ea typeface="Mali"/>
                <a:cs typeface="Mali"/>
                <a:sym typeface="Mali"/>
              </a:rPr>
              <a:t> </a:t>
            </a:r>
            <a:r>
              <a:rPr lang="en-US" sz="2417" strike="noStrike" u="none">
                <a:solidFill>
                  <a:srgbClr val="333333"/>
                </a:solidFill>
                <a:latin typeface="Mali"/>
                <a:ea typeface="Mali"/>
                <a:cs typeface="Mali"/>
                <a:sym typeface="Mali"/>
              </a:rPr>
              <a:t>f</a:t>
            </a:r>
            <a:r>
              <a:rPr lang="en-US" sz="2417" strike="noStrike" u="none">
                <a:solidFill>
                  <a:srgbClr val="333333"/>
                </a:solidFill>
                <a:latin typeface="Mali"/>
                <a:ea typeface="Mali"/>
                <a:cs typeface="Mali"/>
                <a:sym typeface="Mali"/>
              </a:rPr>
              <a:t>i</a:t>
            </a:r>
            <a:r>
              <a:rPr lang="en-US" sz="2417" strike="noStrike" u="none">
                <a:solidFill>
                  <a:srgbClr val="333333"/>
                </a:solidFill>
                <a:latin typeface="Mali"/>
                <a:ea typeface="Mali"/>
                <a:cs typeface="Mali"/>
                <a:sym typeface="Mali"/>
              </a:rPr>
              <a:t>x</a:t>
            </a:r>
            <a:r>
              <a:rPr lang="en-US" sz="2417" strike="noStrike" u="none">
                <a:solidFill>
                  <a:srgbClr val="333333"/>
                </a:solidFill>
                <a:latin typeface="Mali"/>
                <a:ea typeface="Mali"/>
                <a:cs typeface="Mali"/>
                <a:sym typeface="Mali"/>
              </a:rPr>
              <a:t>ed </a:t>
            </a:r>
            <a:r>
              <a:rPr lang="en-US" sz="2417" strike="noStrike" u="none">
                <a:solidFill>
                  <a:srgbClr val="333333"/>
                </a:solidFill>
                <a:latin typeface="Mali"/>
                <a:ea typeface="Mali"/>
                <a:cs typeface="Mali"/>
                <a:sym typeface="Mali"/>
              </a:rPr>
              <a:t>s</a:t>
            </a:r>
            <a:r>
              <a:rPr lang="en-US" sz="2417" strike="noStrike" u="none">
                <a:solidFill>
                  <a:srgbClr val="333333"/>
                </a:solidFill>
                <a:latin typeface="Mali"/>
                <a:ea typeface="Mali"/>
                <a:cs typeface="Mali"/>
                <a:sym typeface="Mali"/>
              </a:rPr>
              <a:t>i</a:t>
            </a:r>
            <a:r>
              <a:rPr lang="en-US" sz="2417" strike="noStrike" u="none">
                <a:solidFill>
                  <a:srgbClr val="333333"/>
                </a:solidFill>
                <a:latin typeface="Mali"/>
                <a:ea typeface="Mali"/>
                <a:cs typeface="Mali"/>
                <a:sym typeface="Mali"/>
              </a:rPr>
              <a:t>z</a:t>
            </a:r>
            <a:r>
              <a:rPr lang="en-US" sz="2417" strike="noStrike" u="none">
                <a:solidFill>
                  <a:srgbClr val="333333"/>
                </a:solidFill>
                <a:latin typeface="Mali"/>
                <a:ea typeface="Mali"/>
                <a:cs typeface="Mali"/>
                <a:sym typeface="Mali"/>
              </a:rPr>
              <a:t>e </a:t>
            </a:r>
            <a:r>
              <a:rPr lang="en-US" sz="2417" strike="noStrike" u="none">
                <a:solidFill>
                  <a:srgbClr val="333333"/>
                </a:solidFill>
                <a:latin typeface="Mali"/>
                <a:ea typeface="Mali"/>
                <a:cs typeface="Mali"/>
                <a:sym typeface="Mali"/>
              </a:rPr>
              <a:t>wi</a:t>
            </a:r>
            <a:r>
              <a:rPr lang="en-US" sz="2417" strike="noStrike" u="none">
                <a:solidFill>
                  <a:srgbClr val="333333"/>
                </a:solidFill>
                <a:latin typeface="Mali"/>
                <a:ea typeface="Mali"/>
                <a:cs typeface="Mali"/>
                <a:sym typeface="Mali"/>
              </a:rPr>
              <a:t>t</a:t>
            </a:r>
            <a:r>
              <a:rPr lang="en-US" sz="2417" strike="noStrike" u="none">
                <a:solidFill>
                  <a:srgbClr val="333333"/>
                </a:solidFill>
                <a:latin typeface="Mali"/>
                <a:ea typeface="Mali"/>
                <a:cs typeface="Mali"/>
                <a:sym typeface="Mali"/>
              </a:rPr>
              <a:t>h</a:t>
            </a:r>
            <a:r>
              <a:rPr lang="en-US" sz="2417" strike="noStrike" u="none">
                <a:solidFill>
                  <a:srgbClr val="333333"/>
                </a:solidFill>
                <a:latin typeface="Mali"/>
                <a:ea typeface="Mali"/>
                <a:cs typeface="Mali"/>
                <a:sym typeface="Mali"/>
              </a:rPr>
              <a:t> converting to grey scale.</a:t>
            </a:r>
          </a:p>
          <a:p>
            <a:pPr algn="l">
              <a:lnSpc>
                <a:spcPts val="4255"/>
              </a:lnSpc>
            </a:pPr>
          </a:p>
          <a:p>
            <a:pPr algn="l" marL="522006" indent="-261003" lvl="1">
              <a:lnSpc>
                <a:spcPts val="4255"/>
              </a:lnSpc>
              <a:buFont typeface="Arial"/>
              <a:buChar char="•"/>
            </a:pPr>
            <a:r>
              <a:rPr lang="en-US" sz="2417" strike="noStrike" u="none">
                <a:solidFill>
                  <a:srgbClr val="333333"/>
                </a:solidFill>
                <a:latin typeface="Mali"/>
                <a:ea typeface="Mali"/>
                <a:cs typeface="Mali"/>
                <a:sym typeface="Mali"/>
              </a:rPr>
              <a:t>T</a:t>
            </a:r>
            <a:r>
              <a:rPr lang="en-US" sz="2417" strike="noStrike" u="none">
                <a:solidFill>
                  <a:srgbClr val="333333"/>
                </a:solidFill>
                <a:latin typeface="Mali"/>
                <a:ea typeface="Mali"/>
                <a:cs typeface="Mali"/>
                <a:sym typeface="Mali"/>
              </a:rPr>
              <a:t>h</a:t>
            </a:r>
            <a:r>
              <a:rPr lang="en-US" sz="2417" strike="noStrike" u="none">
                <a:solidFill>
                  <a:srgbClr val="333333"/>
                </a:solidFill>
                <a:latin typeface="Mali"/>
                <a:ea typeface="Mali"/>
                <a:cs typeface="Mali"/>
                <a:sym typeface="Mali"/>
              </a:rPr>
              <a:t>e</a:t>
            </a:r>
            <a:r>
              <a:rPr lang="en-US" sz="2417" strike="noStrike" u="none">
                <a:solidFill>
                  <a:srgbClr val="333333"/>
                </a:solidFill>
                <a:latin typeface="Mali"/>
                <a:ea typeface="Mali"/>
                <a:cs typeface="Mali"/>
                <a:sym typeface="Mali"/>
              </a:rPr>
              <a:t> m</a:t>
            </a:r>
            <a:r>
              <a:rPr lang="en-US" sz="2417" strike="noStrike" u="none">
                <a:solidFill>
                  <a:srgbClr val="333333"/>
                </a:solidFill>
                <a:latin typeface="Mali"/>
                <a:ea typeface="Mali"/>
                <a:cs typeface="Mali"/>
                <a:sym typeface="Mali"/>
              </a:rPr>
              <a:t>ode</a:t>
            </a:r>
            <a:r>
              <a:rPr lang="en-US" sz="2417" strike="noStrike" u="none">
                <a:solidFill>
                  <a:srgbClr val="333333"/>
                </a:solidFill>
                <a:latin typeface="Mali"/>
                <a:ea typeface="Mali"/>
                <a:cs typeface="Mali"/>
                <a:sym typeface="Mali"/>
              </a:rPr>
              <a:t>l con</a:t>
            </a:r>
            <a:r>
              <a:rPr lang="en-US" sz="2417" strike="noStrike" u="none">
                <a:solidFill>
                  <a:srgbClr val="333333"/>
                </a:solidFill>
                <a:latin typeface="Mali"/>
                <a:ea typeface="Mali"/>
                <a:cs typeface="Mali"/>
                <a:sym typeface="Mali"/>
              </a:rPr>
              <a:t>s</a:t>
            </a:r>
            <a:r>
              <a:rPr lang="en-US" sz="2417" strike="noStrike" u="none">
                <a:solidFill>
                  <a:srgbClr val="333333"/>
                </a:solidFill>
                <a:latin typeface="Mali"/>
                <a:ea typeface="Mali"/>
                <a:cs typeface="Mali"/>
                <a:sym typeface="Mali"/>
              </a:rPr>
              <a:t>i</a:t>
            </a:r>
            <a:r>
              <a:rPr lang="en-US" sz="2417" strike="noStrike" u="none">
                <a:solidFill>
                  <a:srgbClr val="333333"/>
                </a:solidFill>
                <a:latin typeface="Mali"/>
                <a:ea typeface="Mali"/>
                <a:cs typeface="Mali"/>
                <a:sym typeface="Mali"/>
              </a:rPr>
              <a:t>st</a:t>
            </a:r>
            <a:r>
              <a:rPr lang="en-US" sz="2417" strike="noStrike" u="none">
                <a:solidFill>
                  <a:srgbClr val="333333"/>
                </a:solidFill>
                <a:latin typeface="Mali"/>
                <a:ea typeface="Mali"/>
                <a:cs typeface="Mali"/>
                <a:sym typeface="Mali"/>
              </a:rPr>
              <a:t>s </a:t>
            </a:r>
            <a:r>
              <a:rPr lang="en-US" sz="2417" strike="noStrike" u="none">
                <a:solidFill>
                  <a:srgbClr val="333333"/>
                </a:solidFill>
                <a:latin typeface="Mali"/>
                <a:ea typeface="Mali"/>
                <a:cs typeface="Mali"/>
                <a:sym typeface="Mali"/>
              </a:rPr>
              <a:t>of </a:t>
            </a:r>
            <a:r>
              <a:rPr lang="en-US" sz="2417" strike="noStrike" u="none">
                <a:solidFill>
                  <a:srgbClr val="333333"/>
                </a:solidFill>
                <a:latin typeface="Mali"/>
                <a:ea typeface="Mali"/>
                <a:cs typeface="Mali"/>
                <a:sym typeface="Mali"/>
              </a:rPr>
              <a:t>m</a:t>
            </a:r>
            <a:r>
              <a:rPr lang="en-US" sz="2417" strike="noStrike" u="none">
                <a:solidFill>
                  <a:srgbClr val="333333"/>
                </a:solidFill>
                <a:latin typeface="Mali"/>
                <a:ea typeface="Mali"/>
                <a:cs typeface="Mali"/>
                <a:sym typeface="Mali"/>
              </a:rPr>
              <a:t>ult</a:t>
            </a:r>
            <a:r>
              <a:rPr lang="en-US" sz="2417" strike="noStrike" u="none">
                <a:solidFill>
                  <a:srgbClr val="333333"/>
                </a:solidFill>
                <a:latin typeface="Mali"/>
                <a:ea typeface="Mali"/>
                <a:cs typeface="Mali"/>
                <a:sym typeface="Mali"/>
              </a:rPr>
              <a:t>i</a:t>
            </a:r>
            <a:r>
              <a:rPr lang="en-US" sz="2417" strike="noStrike" u="none">
                <a:solidFill>
                  <a:srgbClr val="333333"/>
                </a:solidFill>
                <a:latin typeface="Mali"/>
                <a:ea typeface="Mali"/>
                <a:cs typeface="Mali"/>
                <a:sym typeface="Mali"/>
              </a:rPr>
              <a:t>pl</a:t>
            </a:r>
            <a:r>
              <a:rPr lang="en-US" sz="2417" strike="noStrike" u="none">
                <a:solidFill>
                  <a:srgbClr val="333333"/>
                </a:solidFill>
                <a:latin typeface="Mali"/>
                <a:ea typeface="Mali"/>
                <a:cs typeface="Mali"/>
                <a:sym typeface="Mali"/>
              </a:rPr>
              <a:t>e </a:t>
            </a:r>
            <a:r>
              <a:rPr lang="en-US" sz="2417" strike="noStrike" u="none">
                <a:solidFill>
                  <a:srgbClr val="333333"/>
                </a:solidFill>
                <a:latin typeface="Mali"/>
                <a:ea typeface="Mali"/>
                <a:cs typeface="Mali"/>
                <a:sym typeface="Mali"/>
              </a:rPr>
              <a:t>c</a:t>
            </a:r>
            <a:r>
              <a:rPr lang="en-US" sz="2417" strike="noStrike" u="none">
                <a:solidFill>
                  <a:srgbClr val="333333"/>
                </a:solidFill>
                <a:latin typeface="Mali"/>
                <a:ea typeface="Mali"/>
                <a:cs typeface="Mali"/>
                <a:sym typeface="Mali"/>
              </a:rPr>
              <a:t>o</a:t>
            </a:r>
            <a:r>
              <a:rPr lang="en-US" sz="2417" strike="noStrike" u="none">
                <a:solidFill>
                  <a:srgbClr val="333333"/>
                </a:solidFill>
                <a:latin typeface="Mali"/>
                <a:ea typeface="Mali"/>
                <a:cs typeface="Mali"/>
                <a:sym typeface="Mali"/>
              </a:rPr>
              <a:t>n</a:t>
            </a:r>
            <a:r>
              <a:rPr lang="en-US" sz="2417" strike="noStrike" u="none">
                <a:solidFill>
                  <a:srgbClr val="333333"/>
                </a:solidFill>
                <a:latin typeface="Mali"/>
                <a:ea typeface="Mali"/>
                <a:cs typeface="Mali"/>
                <a:sym typeface="Mali"/>
              </a:rPr>
              <a:t>volut</a:t>
            </a:r>
            <a:r>
              <a:rPr lang="en-US" sz="2417" strike="noStrike" u="none">
                <a:solidFill>
                  <a:srgbClr val="333333"/>
                </a:solidFill>
                <a:latin typeface="Mali"/>
                <a:ea typeface="Mali"/>
                <a:cs typeface="Mali"/>
                <a:sym typeface="Mali"/>
              </a:rPr>
              <a:t>ion</a:t>
            </a:r>
            <a:r>
              <a:rPr lang="en-US" sz="2417" strike="noStrike" u="none">
                <a:solidFill>
                  <a:srgbClr val="333333"/>
                </a:solidFill>
                <a:latin typeface="Mali"/>
                <a:ea typeface="Mali"/>
                <a:cs typeface="Mali"/>
                <a:sym typeface="Mali"/>
              </a:rPr>
              <a:t>a</a:t>
            </a:r>
            <a:r>
              <a:rPr lang="en-US" sz="2417" strike="noStrike" u="none">
                <a:solidFill>
                  <a:srgbClr val="333333"/>
                </a:solidFill>
                <a:latin typeface="Mali"/>
                <a:ea typeface="Mali"/>
                <a:cs typeface="Mali"/>
                <a:sym typeface="Mali"/>
              </a:rPr>
              <a:t>l</a:t>
            </a:r>
            <a:r>
              <a:rPr lang="en-US" sz="2417" strike="noStrike" u="none">
                <a:solidFill>
                  <a:srgbClr val="333333"/>
                </a:solidFill>
                <a:latin typeface="Mali"/>
                <a:ea typeface="Mali"/>
                <a:cs typeface="Mali"/>
                <a:sym typeface="Mali"/>
              </a:rPr>
              <a:t> </a:t>
            </a:r>
            <a:r>
              <a:rPr lang="en-US" sz="2417" strike="noStrike" u="none">
                <a:solidFill>
                  <a:srgbClr val="333333"/>
                </a:solidFill>
                <a:latin typeface="Mali"/>
                <a:ea typeface="Mali"/>
                <a:cs typeface="Mali"/>
                <a:sym typeface="Mali"/>
              </a:rPr>
              <a:t>lay</a:t>
            </a:r>
            <a:r>
              <a:rPr lang="en-US" sz="2417" strike="noStrike" u="none">
                <a:solidFill>
                  <a:srgbClr val="333333"/>
                </a:solidFill>
                <a:latin typeface="Mali"/>
                <a:ea typeface="Mali"/>
                <a:cs typeface="Mali"/>
                <a:sym typeface="Mali"/>
              </a:rPr>
              <a:t>e</a:t>
            </a:r>
            <a:r>
              <a:rPr lang="en-US" sz="2417" strike="noStrike" u="none">
                <a:solidFill>
                  <a:srgbClr val="333333"/>
                </a:solidFill>
                <a:latin typeface="Mali"/>
                <a:ea typeface="Mali"/>
                <a:cs typeface="Mali"/>
                <a:sym typeface="Mali"/>
              </a:rPr>
              <a:t>rs fo</a:t>
            </a:r>
            <a:r>
              <a:rPr lang="en-US" sz="2417" strike="noStrike" u="none">
                <a:solidFill>
                  <a:srgbClr val="333333"/>
                </a:solidFill>
                <a:latin typeface="Mali"/>
                <a:ea typeface="Mali"/>
                <a:cs typeface="Mali"/>
                <a:sym typeface="Mali"/>
              </a:rPr>
              <a:t>ll</a:t>
            </a:r>
            <a:r>
              <a:rPr lang="en-US" sz="2417" strike="noStrike" u="none">
                <a:solidFill>
                  <a:srgbClr val="333333"/>
                </a:solidFill>
                <a:latin typeface="Mali"/>
                <a:ea typeface="Mali"/>
                <a:cs typeface="Mali"/>
                <a:sym typeface="Mali"/>
              </a:rPr>
              <a:t>ow</a:t>
            </a:r>
            <a:r>
              <a:rPr lang="en-US" sz="2417" strike="noStrike" u="none">
                <a:solidFill>
                  <a:srgbClr val="333333"/>
                </a:solidFill>
                <a:latin typeface="Mali"/>
                <a:ea typeface="Mali"/>
                <a:cs typeface="Mali"/>
                <a:sym typeface="Mali"/>
              </a:rPr>
              <a:t>e</a:t>
            </a:r>
            <a:r>
              <a:rPr lang="en-US" sz="2417" strike="noStrike" u="none">
                <a:solidFill>
                  <a:srgbClr val="333333"/>
                </a:solidFill>
                <a:latin typeface="Mali"/>
                <a:ea typeface="Mali"/>
                <a:cs typeface="Mali"/>
                <a:sym typeface="Mali"/>
              </a:rPr>
              <a:t>d by</a:t>
            </a:r>
            <a:r>
              <a:rPr lang="en-US" sz="2417" strike="noStrike" u="none">
                <a:solidFill>
                  <a:srgbClr val="333333"/>
                </a:solidFill>
                <a:latin typeface="Mali"/>
                <a:ea typeface="Mali"/>
                <a:cs typeface="Mali"/>
                <a:sym typeface="Mali"/>
              </a:rPr>
              <a:t> p</a:t>
            </a:r>
            <a:r>
              <a:rPr lang="en-US" sz="2417" strike="noStrike" u="none">
                <a:solidFill>
                  <a:srgbClr val="333333"/>
                </a:solidFill>
                <a:latin typeface="Mali"/>
                <a:ea typeface="Mali"/>
                <a:cs typeface="Mali"/>
                <a:sym typeface="Mali"/>
              </a:rPr>
              <a:t>ool</a:t>
            </a:r>
            <a:r>
              <a:rPr lang="en-US" sz="2417" strike="noStrike" u="none">
                <a:solidFill>
                  <a:srgbClr val="333333"/>
                </a:solidFill>
                <a:latin typeface="Mali"/>
                <a:ea typeface="Mali"/>
                <a:cs typeface="Mali"/>
                <a:sym typeface="Mali"/>
              </a:rPr>
              <a:t>i</a:t>
            </a:r>
            <a:r>
              <a:rPr lang="en-US" sz="2417" strike="noStrike" u="none">
                <a:solidFill>
                  <a:srgbClr val="333333"/>
                </a:solidFill>
                <a:latin typeface="Mali"/>
                <a:ea typeface="Mali"/>
                <a:cs typeface="Mali"/>
                <a:sym typeface="Mali"/>
              </a:rPr>
              <a:t>ng</a:t>
            </a:r>
            <a:r>
              <a:rPr lang="en-US" sz="2417" strike="noStrike" u="none">
                <a:solidFill>
                  <a:srgbClr val="333333"/>
                </a:solidFill>
                <a:latin typeface="Mali"/>
                <a:ea typeface="Mali"/>
                <a:cs typeface="Mali"/>
                <a:sym typeface="Mali"/>
              </a:rPr>
              <a:t> </a:t>
            </a:r>
            <a:r>
              <a:rPr lang="en-US" sz="2417" strike="noStrike" u="none">
                <a:solidFill>
                  <a:srgbClr val="333333"/>
                </a:solidFill>
                <a:latin typeface="Mali"/>
                <a:ea typeface="Mali"/>
                <a:cs typeface="Mali"/>
                <a:sym typeface="Mali"/>
              </a:rPr>
              <a:t>laye</a:t>
            </a:r>
            <a:r>
              <a:rPr lang="en-US" sz="2417" strike="noStrike" u="none">
                <a:solidFill>
                  <a:srgbClr val="333333"/>
                </a:solidFill>
                <a:latin typeface="Mali"/>
                <a:ea typeface="Mali"/>
                <a:cs typeface="Mali"/>
                <a:sym typeface="Mali"/>
              </a:rPr>
              <a:t>rs </a:t>
            </a:r>
            <a:r>
              <a:rPr lang="en-US" sz="2417" strike="noStrike" u="none">
                <a:solidFill>
                  <a:srgbClr val="333333"/>
                </a:solidFill>
                <a:latin typeface="Mali"/>
                <a:ea typeface="Mali"/>
                <a:cs typeface="Mali"/>
                <a:sym typeface="Mali"/>
              </a:rPr>
              <a:t>f</a:t>
            </a:r>
            <a:r>
              <a:rPr lang="en-US" sz="2417" strike="noStrike" u="none">
                <a:solidFill>
                  <a:srgbClr val="333333"/>
                </a:solidFill>
                <a:latin typeface="Mali"/>
                <a:ea typeface="Mali"/>
                <a:cs typeface="Mali"/>
                <a:sym typeface="Mali"/>
              </a:rPr>
              <a:t>o</a:t>
            </a:r>
            <a:r>
              <a:rPr lang="en-US" sz="2417" strike="noStrike" u="none">
                <a:solidFill>
                  <a:srgbClr val="333333"/>
                </a:solidFill>
                <a:latin typeface="Mali"/>
                <a:ea typeface="Mali"/>
                <a:cs typeface="Mali"/>
                <a:sym typeface="Mali"/>
              </a:rPr>
              <a:t>r fe</a:t>
            </a:r>
            <a:r>
              <a:rPr lang="en-US" sz="2417" strike="noStrike" u="none">
                <a:solidFill>
                  <a:srgbClr val="333333"/>
                </a:solidFill>
                <a:latin typeface="Mali"/>
                <a:ea typeface="Mali"/>
                <a:cs typeface="Mali"/>
                <a:sym typeface="Mali"/>
              </a:rPr>
              <a:t>at</a:t>
            </a:r>
            <a:r>
              <a:rPr lang="en-US" sz="2417" strike="noStrike" u="none">
                <a:solidFill>
                  <a:srgbClr val="333333"/>
                </a:solidFill>
                <a:latin typeface="Mali"/>
                <a:ea typeface="Mali"/>
                <a:cs typeface="Mali"/>
                <a:sym typeface="Mali"/>
              </a:rPr>
              <a:t>ure</a:t>
            </a:r>
            <a:r>
              <a:rPr lang="en-US" sz="2417" strike="noStrike" u="none">
                <a:solidFill>
                  <a:srgbClr val="333333"/>
                </a:solidFill>
                <a:latin typeface="Mali"/>
                <a:ea typeface="Mali"/>
                <a:cs typeface="Mali"/>
                <a:sym typeface="Mali"/>
              </a:rPr>
              <a:t> </a:t>
            </a:r>
            <a:r>
              <a:rPr lang="en-US" sz="2417" strike="noStrike" u="none">
                <a:solidFill>
                  <a:srgbClr val="333333"/>
                </a:solidFill>
                <a:latin typeface="Mali"/>
                <a:ea typeface="Mali"/>
                <a:cs typeface="Mali"/>
                <a:sym typeface="Mali"/>
              </a:rPr>
              <a:t>extr</a:t>
            </a:r>
            <a:r>
              <a:rPr lang="en-US" sz="2417" strike="noStrike" u="none">
                <a:solidFill>
                  <a:srgbClr val="333333"/>
                </a:solidFill>
                <a:latin typeface="Mali"/>
                <a:ea typeface="Mali"/>
                <a:cs typeface="Mali"/>
                <a:sym typeface="Mali"/>
              </a:rPr>
              <a:t>ac</a:t>
            </a:r>
            <a:r>
              <a:rPr lang="en-US" sz="2417" strike="noStrike" u="none">
                <a:solidFill>
                  <a:srgbClr val="333333"/>
                </a:solidFill>
                <a:latin typeface="Mali"/>
                <a:ea typeface="Mali"/>
                <a:cs typeface="Mali"/>
                <a:sym typeface="Mali"/>
              </a:rPr>
              <a:t>tion.</a:t>
            </a:r>
          </a:p>
          <a:p>
            <a:pPr algn="l">
              <a:lnSpc>
                <a:spcPts val="4255"/>
              </a:lnSpc>
            </a:pPr>
          </a:p>
          <a:p>
            <a:pPr algn="l" marL="522006" indent="-261003" lvl="1">
              <a:lnSpc>
                <a:spcPts val="4255"/>
              </a:lnSpc>
              <a:buFont typeface="Arial"/>
              <a:buChar char="•"/>
            </a:pPr>
            <a:r>
              <a:rPr lang="en-US" sz="2417" strike="noStrike" u="none">
                <a:solidFill>
                  <a:srgbClr val="333333"/>
                </a:solidFill>
                <a:latin typeface="Mali"/>
                <a:ea typeface="Mali"/>
                <a:cs typeface="Mali"/>
                <a:sym typeface="Mali"/>
              </a:rPr>
              <a:t>ReLU</a:t>
            </a:r>
            <a:r>
              <a:rPr lang="en-US" sz="2417" strike="noStrike" u="none">
                <a:solidFill>
                  <a:srgbClr val="333333"/>
                </a:solidFill>
                <a:latin typeface="Mali"/>
                <a:ea typeface="Mali"/>
                <a:cs typeface="Mali"/>
                <a:sym typeface="Mali"/>
              </a:rPr>
              <a:t> a</a:t>
            </a:r>
            <a:r>
              <a:rPr lang="en-US" sz="2417" strike="noStrike" u="none">
                <a:solidFill>
                  <a:srgbClr val="333333"/>
                </a:solidFill>
                <a:latin typeface="Mali"/>
                <a:ea typeface="Mali"/>
                <a:cs typeface="Mali"/>
                <a:sym typeface="Mali"/>
              </a:rPr>
              <a:t>c</a:t>
            </a:r>
            <a:r>
              <a:rPr lang="en-US" sz="2417" strike="noStrike" u="none">
                <a:solidFill>
                  <a:srgbClr val="333333"/>
                </a:solidFill>
                <a:latin typeface="Mali"/>
                <a:ea typeface="Mali"/>
                <a:cs typeface="Mali"/>
                <a:sym typeface="Mali"/>
              </a:rPr>
              <a:t>t</a:t>
            </a:r>
            <a:r>
              <a:rPr lang="en-US" sz="2417" strike="noStrike" u="none">
                <a:solidFill>
                  <a:srgbClr val="333333"/>
                </a:solidFill>
                <a:latin typeface="Mali"/>
                <a:ea typeface="Mali"/>
                <a:cs typeface="Mali"/>
                <a:sym typeface="Mali"/>
              </a:rPr>
              <a:t>iva</a:t>
            </a:r>
            <a:r>
              <a:rPr lang="en-US" sz="2417" strike="noStrike" u="none">
                <a:solidFill>
                  <a:srgbClr val="333333"/>
                </a:solidFill>
                <a:latin typeface="Mali"/>
                <a:ea typeface="Mali"/>
                <a:cs typeface="Mali"/>
                <a:sym typeface="Mali"/>
              </a:rPr>
              <a:t>ti</a:t>
            </a:r>
            <a:r>
              <a:rPr lang="en-US" sz="2417" strike="noStrike" u="none">
                <a:solidFill>
                  <a:srgbClr val="333333"/>
                </a:solidFill>
                <a:latin typeface="Mali"/>
                <a:ea typeface="Mali"/>
                <a:cs typeface="Mali"/>
                <a:sym typeface="Mali"/>
              </a:rPr>
              <a:t>on</a:t>
            </a:r>
            <a:r>
              <a:rPr lang="en-US" sz="2417" strike="noStrike" u="none">
                <a:solidFill>
                  <a:srgbClr val="333333"/>
                </a:solidFill>
                <a:latin typeface="Mali"/>
                <a:ea typeface="Mali"/>
                <a:cs typeface="Mali"/>
                <a:sym typeface="Mali"/>
              </a:rPr>
              <a:t> </a:t>
            </a:r>
            <a:r>
              <a:rPr lang="en-US" sz="2417" strike="noStrike" u="none">
                <a:solidFill>
                  <a:srgbClr val="333333"/>
                </a:solidFill>
                <a:latin typeface="Mali"/>
                <a:ea typeface="Mali"/>
                <a:cs typeface="Mali"/>
                <a:sym typeface="Mali"/>
              </a:rPr>
              <a:t>functi</a:t>
            </a:r>
            <a:r>
              <a:rPr lang="en-US" sz="2417" strike="noStrike" u="none">
                <a:solidFill>
                  <a:srgbClr val="333333"/>
                </a:solidFill>
                <a:latin typeface="Mali"/>
                <a:ea typeface="Mali"/>
                <a:cs typeface="Mali"/>
                <a:sym typeface="Mali"/>
              </a:rPr>
              <a:t>o</a:t>
            </a:r>
            <a:r>
              <a:rPr lang="en-US" sz="2417" strike="noStrike" u="none">
                <a:solidFill>
                  <a:srgbClr val="333333"/>
                </a:solidFill>
                <a:latin typeface="Mali"/>
                <a:ea typeface="Mali"/>
                <a:cs typeface="Mali"/>
                <a:sym typeface="Mali"/>
              </a:rPr>
              <a:t>n i</a:t>
            </a:r>
            <a:r>
              <a:rPr lang="en-US" sz="2417" strike="noStrike" u="none">
                <a:solidFill>
                  <a:srgbClr val="333333"/>
                </a:solidFill>
                <a:latin typeface="Mali"/>
                <a:ea typeface="Mali"/>
                <a:cs typeface="Mali"/>
                <a:sym typeface="Mali"/>
              </a:rPr>
              <a:t>s used</a:t>
            </a:r>
            <a:r>
              <a:rPr lang="en-US" sz="2417" strike="noStrike" u="none">
                <a:solidFill>
                  <a:srgbClr val="333333"/>
                </a:solidFill>
                <a:latin typeface="Mali"/>
                <a:ea typeface="Mali"/>
                <a:cs typeface="Mali"/>
                <a:sym typeface="Mali"/>
              </a:rPr>
              <a:t> to </a:t>
            </a:r>
            <a:r>
              <a:rPr lang="en-US" sz="2417" strike="noStrike" u="none">
                <a:solidFill>
                  <a:srgbClr val="333333"/>
                </a:solidFill>
                <a:latin typeface="Mali"/>
                <a:ea typeface="Mali"/>
                <a:cs typeface="Mali"/>
                <a:sym typeface="Mali"/>
              </a:rPr>
              <a:t>i</a:t>
            </a:r>
            <a:r>
              <a:rPr lang="en-US" sz="2417" strike="noStrike" u="none">
                <a:solidFill>
                  <a:srgbClr val="333333"/>
                </a:solidFill>
                <a:latin typeface="Mali"/>
                <a:ea typeface="Mali"/>
                <a:cs typeface="Mali"/>
                <a:sym typeface="Mali"/>
              </a:rPr>
              <a:t>n</a:t>
            </a:r>
            <a:r>
              <a:rPr lang="en-US" sz="2417" strike="noStrike" u="none">
                <a:solidFill>
                  <a:srgbClr val="333333"/>
                </a:solidFill>
                <a:latin typeface="Mali"/>
                <a:ea typeface="Mali"/>
                <a:cs typeface="Mali"/>
                <a:sym typeface="Mali"/>
              </a:rPr>
              <a:t>tr</a:t>
            </a:r>
            <a:r>
              <a:rPr lang="en-US" sz="2417" strike="noStrike" u="none">
                <a:solidFill>
                  <a:srgbClr val="333333"/>
                </a:solidFill>
                <a:latin typeface="Mali"/>
                <a:ea typeface="Mali"/>
                <a:cs typeface="Mali"/>
                <a:sym typeface="Mali"/>
              </a:rPr>
              <a:t>odu</a:t>
            </a:r>
            <a:r>
              <a:rPr lang="en-US" sz="2417" strike="noStrike" u="none">
                <a:solidFill>
                  <a:srgbClr val="333333"/>
                </a:solidFill>
                <a:latin typeface="Mali"/>
                <a:ea typeface="Mali"/>
                <a:cs typeface="Mali"/>
                <a:sym typeface="Mali"/>
              </a:rPr>
              <a:t>ce </a:t>
            </a:r>
            <a:r>
              <a:rPr lang="en-US" sz="2417" strike="noStrike" u="none">
                <a:solidFill>
                  <a:srgbClr val="333333"/>
                </a:solidFill>
                <a:latin typeface="Mali"/>
                <a:ea typeface="Mali"/>
                <a:cs typeface="Mali"/>
                <a:sym typeface="Mali"/>
              </a:rPr>
              <a:t>non-</a:t>
            </a:r>
            <a:r>
              <a:rPr lang="en-US" sz="2417" strike="noStrike" u="none">
                <a:solidFill>
                  <a:srgbClr val="333333"/>
                </a:solidFill>
                <a:latin typeface="Mali"/>
                <a:ea typeface="Mali"/>
                <a:cs typeface="Mali"/>
                <a:sym typeface="Mali"/>
              </a:rPr>
              <a:t>l</a:t>
            </a:r>
            <a:r>
              <a:rPr lang="en-US" sz="2417" strike="noStrike" u="none">
                <a:solidFill>
                  <a:srgbClr val="333333"/>
                </a:solidFill>
                <a:latin typeface="Mali"/>
                <a:ea typeface="Mali"/>
                <a:cs typeface="Mali"/>
                <a:sym typeface="Mali"/>
              </a:rPr>
              <a:t>inear</a:t>
            </a:r>
            <a:r>
              <a:rPr lang="en-US" sz="2417" strike="noStrike" u="none">
                <a:solidFill>
                  <a:srgbClr val="333333"/>
                </a:solidFill>
                <a:latin typeface="Mali"/>
                <a:ea typeface="Mali"/>
                <a:cs typeface="Mali"/>
                <a:sym typeface="Mali"/>
              </a:rPr>
              <a:t>it</a:t>
            </a:r>
            <a:r>
              <a:rPr lang="en-US" sz="2417" strike="noStrike" u="none">
                <a:solidFill>
                  <a:srgbClr val="333333"/>
                </a:solidFill>
                <a:latin typeface="Mali"/>
                <a:ea typeface="Mali"/>
                <a:cs typeface="Mali"/>
                <a:sym typeface="Mali"/>
              </a:rPr>
              <a:t>y</a:t>
            </a:r>
            <a:r>
              <a:rPr lang="en-US" sz="2417" strike="noStrike" u="none">
                <a:solidFill>
                  <a:srgbClr val="333333"/>
                </a:solidFill>
                <a:latin typeface="Mali"/>
                <a:ea typeface="Mali"/>
                <a:cs typeface="Mali"/>
                <a:sym typeface="Mali"/>
              </a:rPr>
              <a:t> </a:t>
            </a:r>
            <a:r>
              <a:rPr lang="en-US" sz="2417" strike="noStrike" u="none">
                <a:solidFill>
                  <a:srgbClr val="333333"/>
                </a:solidFill>
                <a:latin typeface="Mali"/>
                <a:ea typeface="Mali"/>
                <a:cs typeface="Mali"/>
                <a:sym typeface="Mali"/>
              </a:rPr>
              <a:t>a</a:t>
            </a:r>
            <a:r>
              <a:rPr lang="en-US" sz="2417" strike="noStrike" u="none">
                <a:solidFill>
                  <a:srgbClr val="333333"/>
                </a:solidFill>
                <a:latin typeface="Mali"/>
                <a:ea typeface="Mali"/>
                <a:cs typeface="Mali"/>
                <a:sym typeface="Mali"/>
              </a:rPr>
              <a:t>n</a:t>
            </a:r>
            <a:r>
              <a:rPr lang="en-US" sz="2417" strike="noStrike" u="none">
                <a:solidFill>
                  <a:srgbClr val="333333"/>
                </a:solidFill>
                <a:latin typeface="Mali"/>
                <a:ea typeface="Mali"/>
                <a:cs typeface="Mali"/>
                <a:sym typeface="Mali"/>
              </a:rPr>
              <a:t>d </a:t>
            </a:r>
            <a:r>
              <a:rPr lang="en-US" sz="2417" strike="noStrike" u="none">
                <a:solidFill>
                  <a:srgbClr val="333333"/>
                </a:solidFill>
                <a:latin typeface="Mali"/>
                <a:ea typeface="Mali"/>
                <a:cs typeface="Mali"/>
                <a:sym typeface="Mali"/>
              </a:rPr>
              <a:t>e</a:t>
            </a:r>
            <a:r>
              <a:rPr lang="en-US" sz="2417" strike="noStrike" u="none">
                <a:solidFill>
                  <a:srgbClr val="333333"/>
                </a:solidFill>
                <a:latin typeface="Mali"/>
                <a:ea typeface="Mali"/>
                <a:cs typeface="Mali"/>
                <a:sym typeface="Mali"/>
              </a:rPr>
              <a:t>nhan</a:t>
            </a:r>
            <a:r>
              <a:rPr lang="en-US" sz="2417" strike="noStrike" u="none">
                <a:solidFill>
                  <a:srgbClr val="333333"/>
                </a:solidFill>
                <a:latin typeface="Mali"/>
                <a:ea typeface="Mali"/>
                <a:cs typeface="Mali"/>
                <a:sym typeface="Mali"/>
              </a:rPr>
              <a:t>ce </a:t>
            </a:r>
            <a:r>
              <a:rPr lang="en-US" sz="2417" strike="noStrike" u="none">
                <a:solidFill>
                  <a:srgbClr val="333333"/>
                </a:solidFill>
                <a:latin typeface="Mali"/>
                <a:ea typeface="Mali"/>
                <a:cs typeface="Mali"/>
                <a:sym typeface="Mali"/>
              </a:rPr>
              <a:t>le</a:t>
            </a:r>
            <a:r>
              <a:rPr lang="en-US" sz="2417" strike="noStrike" u="none">
                <a:solidFill>
                  <a:srgbClr val="333333"/>
                </a:solidFill>
                <a:latin typeface="Mali"/>
                <a:ea typeface="Mali"/>
                <a:cs typeface="Mali"/>
                <a:sym typeface="Mali"/>
              </a:rPr>
              <a:t>a</a:t>
            </a:r>
            <a:r>
              <a:rPr lang="en-US" sz="2417" strike="noStrike" u="none">
                <a:solidFill>
                  <a:srgbClr val="333333"/>
                </a:solidFill>
                <a:latin typeface="Mali"/>
                <a:ea typeface="Mali"/>
                <a:cs typeface="Mali"/>
                <a:sym typeface="Mali"/>
              </a:rPr>
              <a:t>rn</a:t>
            </a:r>
            <a:r>
              <a:rPr lang="en-US" sz="2417" strike="noStrike" u="none">
                <a:solidFill>
                  <a:srgbClr val="333333"/>
                </a:solidFill>
                <a:latin typeface="Mali"/>
                <a:ea typeface="Mali"/>
                <a:cs typeface="Mali"/>
                <a:sym typeface="Mali"/>
              </a:rPr>
              <a:t>i</a:t>
            </a:r>
            <a:r>
              <a:rPr lang="en-US" sz="2417" strike="noStrike" u="none">
                <a:solidFill>
                  <a:srgbClr val="333333"/>
                </a:solidFill>
                <a:latin typeface="Mali"/>
                <a:ea typeface="Mali"/>
                <a:cs typeface="Mali"/>
                <a:sym typeface="Mali"/>
              </a:rPr>
              <a:t>ng.</a:t>
            </a:r>
          </a:p>
          <a:p>
            <a:pPr algn="l">
              <a:lnSpc>
                <a:spcPts val="4255"/>
              </a:lnSpc>
            </a:pPr>
          </a:p>
          <a:p>
            <a:pPr algn="l" marL="522006" indent="-261003" lvl="1">
              <a:lnSpc>
                <a:spcPts val="4255"/>
              </a:lnSpc>
              <a:buFont typeface="Arial"/>
              <a:buChar char="•"/>
            </a:pPr>
            <a:r>
              <a:rPr lang="en-US" sz="2417" strike="noStrike" u="none">
                <a:solidFill>
                  <a:srgbClr val="333333"/>
                </a:solidFill>
                <a:latin typeface="Mali"/>
                <a:ea typeface="Mali"/>
                <a:cs typeface="Mali"/>
                <a:sym typeface="Mali"/>
              </a:rPr>
              <a:t>filters are applied in images to enhancement it like gaussian filter and clahe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7F2"/>
        </a:solidFill>
      </p:bgPr>
    </p:bg>
    <p:spTree>
      <p:nvGrpSpPr>
        <p:cNvPr id="1" name=""/>
        <p:cNvGrpSpPr/>
        <p:nvPr/>
      </p:nvGrpSpPr>
      <p:grpSpPr>
        <a:xfrm>
          <a:off x="0" y="0"/>
          <a:ext cx="0" cy="0"/>
          <a:chOff x="0" y="0"/>
          <a:chExt cx="0" cy="0"/>
        </a:xfrm>
      </p:grpSpPr>
      <p:sp>
        <p:nvSpPr>
          <p:cNvPr name="Freeform 2" id="2"/>
          <p:cNvSpPr/>
          <p:nvPr/>
        </p:nvSpPr>
        <p:spPr>
          <a:xfrm flipH="false" flipV="false" rot="0">
            <a:off x="11180884" y="3467133"/>
            <a:ext cx="6805160" cy="4227706"/>
          </a:xfrm>
          <a:custGeom>
            <a:avLst/>
            <a:gdLst/>
            <a:ahLst/>
            <a:cxnLst/>
            <a:rect r="r" b="b" t="t" l="l"/>
            <a:pathLst>
              <a:path h="4227706" w="6805160">
                <a:moveTo>
                  <a:pt x="0" y="0"/>
                </a:moveTo>
                <a:lnTo>
                  <a:pt x="6805160" y="0"/>
                </a:lnTo>
                <a:lnTo>
                  <a:pt x="6805160" y="4227706"/>
                </a:lnTo>
                <a:lnTo>
                  <a:pt x="0" y="4227706"/>
                </a:lnTo>
                <a:lnTo>
                  <a:pt x="0" y="0"/>
                </a:lnTo>
                <a:close/>
              </a:path>
            </a:pathLst>
          </a:custGeom>
          <a:blipFill>
            <a:blip r:embed="rId2"/>
            <a:stretch>
              <a:fillRect l="0" t="0" r="0" b="0"/>
            </a:stretch>
          </a:blipFill>
        </p:spPr>
      </p:sp>
      <p:sp>
        <p:nvSpPr>
          <p:cNvPr name="TextBox 3" id="3"/>
          <p:cNvSpPr txBox="true"/>
          <p:nvPr/>
        </p:nvSpPr>
        <p:spPr>
          <a:xfrm rot="0">
            <a:off x="548972" y="1076325"/>
            <a:ext cx="12992531" cy="962628"/>
          </a:xfrm>
          <a:prstGeom prst="rect">
            <a:avLst/>
          </a:prstGeom>
        </p:spPr>
        <p:txBody>
          <a:bodyPr anchor="t" rtlCol="false" tIns="0" lIns="0" bIns="0" rIns="0">
            <a:spAutoFit/>
          </a:bodyPr>
          <a:lstStyle/>
          <a:p>
            <a:pPr algn="l" marL="0" indent="0" lvl="0">
              <a:lnSpc>
                <a:spcPts val="7388"/>
              </a:lnSpc>
            </a:pPr>
            <a:r>
              <a:rPr lang="en-US" sz="6656">
                <a:solidFill>
                  <a:srgbClr val="333333"/>
                </a:solidFill>
                <a:latin typeface="Glass Antiqua"/>
                <a:ea typeface="Glass Antiqua"/>
                <a:cs typeface="Glass Antiqua"/>
                <a:sym typeface="Glass Antiqua"/>
              </a:rPr>
              <a:t>Featur</a:t>
            </a:r>
            <a:r>
              <a:rPr lang="en-US" sz="6656" strike="noStrike" u="none">
                <a:solidFill>
                  <a:srgbClr val="333333"/>
                </a:solidFill>
                <a:latin typeface="Glass Antiqua"/>
                <a:ea typeface="Glass Antiqua"/>
                <a:cs typeface="Glass Antiqua"/>
                <a:sym typeface="Glass Antiqua"/>
              </a:rPr>
              <a:t>e </a:t>
            </a:r>
            <a:r>
              <a:rPr lang="en-US" sz="6656" strike="noStrike" u="none">
                <a:solidFill>
                  <a:srgbClr val="333333"/>
                </a:solidFill>
                <a:latin typeface="Glass Antiqua"/>
                <a:ea typeface="Glass Antiqua"/>
                <a:cs typeface="Glass Antiqua"/>
                <a:sym typeface="Glass Antiqua"/>
              </a:rPr>
              <a:t>Ex</a:t>
            </a:r>
            <a:r>
              <a:rPr lang="en-US" sz="6656" strike="noStrike" u="none">
                <a:solidFill>
                  <a:srgbClr val="333333"/>
                </a:solidFill>
                <a:latin typeface="Glass Antiqua"/>
                <a:ea typeface="Glass Antiqua"/>
                <a:cs typeface="Glass Antiqua"/>
                <a:sym typeface="Glass Antiqua"/>
              </a:rPr>
              <a:t>tractio</a:t>
            </a:r>
            <a:r>
              <a:rPr lang="en-US" sz="6656" strike="noStrike" u="none">
                <a:solidFill>
                  <a:srgbClr val="333333"/>
                </a:solidFill>
                <a:latin typeface="Glass Antiqua"/>
                <a:ea typeface="Glass Antiqua"/>
                <a:cs typeface="Glass Antiqua"/>
                <a:sym typeface="Glass Antiqua"/>
              </a:rPr>
              <a:t>n &amp; Regu</a:t>
            </a:r>
            <a:r>
              <a:rPr lang="en-US" sz="6656" strike="noStrike" u="none">
                <a:solidFill>
                  <a:srgbClr val="333333"/>
                </a:solidFill>
                <a:latin typeface="Glass Antiqua"/>
                <a:ea typeface="Glass Antiqua"/>
                <a:cs typeface="Glass Antiqua"/>
                <a:sym typeface="Glass Antiqua"/>
              </a:rPr>
              <a:t>larization</a:t>
            </a:r>
          </a:p>
        </p:txBody>
      </p:sp>
      <p:sp>
        <p:nvSpPr>
          <p:cNvPr name="TextBox 4" id="4"/>
          <p:cNvSpPr txBox="true"/>
          <p:nvPr/>
        </p:nvSpPr>
        <p:spPr>
          <a:xfrm rot="0">
            <a:off x="548972" y="2299323"/>
            <a:ext cx="10631912" cy="7005907"/>
          </a:xfrm>
          <a:prstGeom prst="rect">
            <a:avLst/>
          </a:prstGeom>
        </p:spPr>
        <p:txBody>
          <a:bodyPr anchor="t" rtlCol="false" tIns="0" lIns="0" bIns="0" rIns="0">
            <a:spAutoFit/>
          </a:bodyPr>
          <a:lstStyle/>
          <a:p>
            <a:pPr algn="l">
              <a:lnSpc>
                <a:spcPts val="4008"/>
              </a:lnSpc>
            </a:pPr>
            <a:r>
              <a:rPr lang="en-US" sz="2277">
                <a:solidFill>
                  <a:srgbClr val="333333"/>
                </a:solidFill>
                <a:latin typeface="Mali"/>
                <a:ea typeface="Mali"/>
                <a:cs typeface="Mali"/>
                <a:sym typeface="Mali"/>
              </a:rPr>
              <a:t>Conv</a:t>
            </a:r>
            <a:r>
              <a:rPr lang="en-US" sz="2277" strike="noStrike" u="none">
                <a:solidFill>
                  <a:srgbClr val="333333"/>
                </a:solidFill>
                <a:latin typeface="Mali"/>
                <a:ea typeface="Mali"/>
                <a:cs typeface="Mali"/>
                <a:sym typeface="Mali"/>
              </a:rPr>
              <a:t>2D </a:t>
            </a:r>
            <a:r>
              <a:rPr lang="en-US" sz="2277">
                <a:solidFill>
                  <a:srgbClr val="333333"/>
                </a:solidFill>
                <a:latin typeface="Mali"/>
                <a:ea typeface="Mali"/>
                <a:cs typeface="Mali"/>
                <a:sym typeface="Mali"/>
              </a:rPr>
              <a:t>l</a:t>
            </a:r>
            <a:r>
              <a:rPr lang="en-US" sz="2277" strike="noStrike" u="none">
                <a:solidFill>
                  <a:srgbClr val="333333"/>
                </a:solidFill>
                <a:latin typeface="Mali"/>
                <a:ea typeface="Mali"/>
                <a:cs typeface="Mali"/>
                <a:sym typeface="Mali"/>
              </a:rPr>
              <a:t>ayers wi</a:t>
            </a:r>
            <a:r>
              <a:rPr lang="en-US" sz="2277">
                <a:solidFill>
                  <a:srgbClr val="333333"/>
                </a:solidFill>
                <a:latin typeface="Mali"/>
                <a:ea typeface="Mali"/>
                <a:cs typeface="Mali"/>
                <a:sym typeface="Mali"/>
              </a:rPr>
              <a:t>t</a:t>
            </a:r>
            <a:r>
              <a:rPr lang="en-US" sz="2277" strike="noStrike" u="none">
                <a:solidFill>
                  <a:srgbClr val="333333"/>
                </a:solidFill>
                <a:latin typeface="Mali"/>
                <a:ea typeface="Mali"/>
                <a:cs typeface="Mali"/>
                <a:sym typeface="Mali"/>
              </a:rPr>
              <a:t>h </a:t>
            </a:r>
            <a:r>
              <a:rPr lang="en-US" sz="2277">
                <a:solidFill>
                  <a:srgbClr val="333333"/>
                </a:solidFill>
                <a:latin typeface="Mali"/>
                <a:ea typeface="Mali"/>
                <a:cs typeface="Mali"/>
                <a:sym typeface="Mali"/>
              </a:rPr>
              <a:t>in</a:t>
            </a:r>
            <a:r>
              <a:rPr lang="en-US" sz="2277" strike="noStrike" u="none">
                <a:solidFill>
                  <a:srgbClr val="333333"/>
                </a:solidFill>
                <a:latin typeface="Mali"/>
                <a:ea typeface="Mali"/>
                <a:cs typeface="Mali"/>
                <a:sym typeface="Mali"/>
              </a:rPr>
              <a:t>cre</a:t>
            </a:r>
            <a:r>
              <a:rPr lang="en-US" sz="2277">
                <a:solidFill>
                  <a:srgbClr val="333333"/>
                </a:solidFill>
                <a:latin typeface="Mali"/>
                <a:ea typeface="Mali"/>
                <a:cs typeface="Mali"/>
                <a:sym typeface="Mali"/>
              </a:rPr>
              <a:t>a</a:t>
            </a:r>
            <a:r>
              <a:rPr lang="en-US" sz="2277" strike="noStrike" u="none">
                <a:solidFill>
                  <a:srgbClr val="333333"/>
                </a:solidFill>
                <a:latin typeface="Mali"/>
                <a:ea typeface="Mali"/>
                <a:cs typeface="Mali"/>
                <a:sym typeface="Mali"/>
              </a:rPr>
              <a:t>sing</a:t>
            </a:r>
            <a:r>
              <a:rPr lang="en-US" sz="2277">
                <a:solidFill>
                  <a:srgbClr val="333333"/>
                </a:solidFill>
                <a:latin typeface="Mali"/>
                <a:ea typeface="Mali"/>
                <a:cs typeface="Mali"/>
                <a:sym typeface="Mali"/>
              </a:rPr>
              <a:t> </a:t>
            </a:r>
            <a:r>
              <a:rPr lang="en-US" sz="2277" strike="noStrike" u="none">
                <a:solidFill>
                  <a:srgbClr val="333333"/>
                </a:solidFill>
                <a:latin typeface="Mali"/>
                <a:ea typeface="Mali"/>
                <a:cs typeface="Mali"/>
                <a:sym typeface="Mali"/>
              </a:rPr>
              <a:t>n</a:t>
            </a:r>
            <a:r>
              <a:rPr lang="en-US" sz="2277">
                <a:solidFill>
                  <a:srgbClr val="333333"/>
                </a:solidFill>
                <a:latin typeface="Mali"/>
                <a:ea typeface="Mali"/>
                <a:cs typeface="Mali"/>
                <a:sym typeface="Mali"/>
              </a:rPr>
              <a:t>u</a:t>
            </a:r>
            <a:r>
              <a:rPr lang="en-US" sz="2277" strike="noStrike" u="none">
                <a:solidFill>
                  <a:srgbClr val="333333"/>
                </a:solidFill>
                <a:latin typeface="Mali"/>
                <a:ea typeface="Mali"/>
                <a:cs typeface="Mali"/>
                <a:sym typeface="Mali"/>
              </a:rPr>
              <a:t>mbe</a:t>
            </a:r>
            <a:r>
              <a:rPr lang="en-US" sz="2277">
                <a:solidFill>
                  <a:srgbClr val="333333"/>
                </a:solidFill>
                <a:latin typeface="Mali"/>
                <a:ea typeface="Mali"/>
                <a:cs typeface="Mali"/>
                <a:sym typeface="Mali"/>
              </a:rPr>
              <a:t>r o</a:t>
            </a:r>
            <a:r>
              <a:rPr lang="en-US" sz="2277" strike="noStrike" u="none">
                <a:solidFill>
                  <a:srgbClr val="333333"/>
                </a:solidFill>
                <a:latin typeface="Mali"/>
                <a:ea typeface="Mali"/>
                <a:cs typeface="Mali"/>
                <a:sym typeface="Mali"/>
              </a:rPr>
              <a:t>f filte</a:t>
            </a:r>
            <a:r>
              <a:rPr lang="en-US" sz="2277">
                <a:solidFill>
                  <a:srgbClr val="333333"/>
                </a:solidFill>
                <a:latin typeface="Mali"/>
                <a:ea typeface="Mali"/>
                <a:cs typeface="Mali"/>
                <a:sym typeface="Mali"/>
              </a:rPr>
              <a:t>r</a:t>
            </a:r>
            <a:r>
              <a:rPr lang="en-US" sz="2277" strike="noStrike" u="none">
                <a:solidFill>
                  <a:srgbClr val="333333"/>
                </a:solidFill>
                <a:latin typeface="Mali"/>
                <a:ea typeface="Mali"/>
                <a:cs typeface="Mali"/>
                <a:sym typeface="Mali"/>
              </a:rPr>
              <a:t>s</a:t>
            </a:r>
            <a:r>
              <a:rPr lang="en-US" sz="2277">
                <a:solidFill>
                  <a:srgbClr val="333333"/>
                </a:solidFill>
                <a:latin typeface="Mali"/>
                <a:ea typeface="Mali"/>
                <a:cs typeface="Mali"/>
                <a:sym typeface="Mali"/>
              </a:rPr>
              <a:t> (</a:t>
            </a:r>
            <a:r>
              <a:rPr lang="en-US" sz="2277" strike="noStrike" u="none">
                <a:solidFill>
                  <a:srgbClr val="333333"/>
                </a:solidFill>
                <a:latin typeface="Mali"/>
                <a:ea typeface="Mali"/>
                <a:cs typeface="Mali"/>
                <a:sym typeface="Mali"/>
              </a:rPr>
              <a:t>32 → 64 → 128</a:t>
            </a:r>
            <a:r>
              <a:rPr lang="en-US" sz="2277">
                <a:solidFill>
                  <a:srgbClr val="333333"/>
                </a:solidFill>
                <a:latin typeface="Mali"/>
                <a:ea typeface="Mali"/>
                <a:cs typeface="Mali"/>
                <a:sym typeface="Mali"/>
              </a:rPr>
              <a:t>) </a:t>
            </a:r>
            <a:r>
              <a:rPr lang="en-US" sz="2277" strike="noStrike" u="none">
                <a:solidFill>
                  <a:srgbClr val="333333"/>
                </a:solidFill>
                <a:latin typeface="Mali"/>
                <a:ea typeface="Mali"/>
                <a:cs typeface="Mali"/>
                <a:sym typeface="Mali"/>
              </a:rPr>
              <a:t>are </a:t>
            </a:r>
            <a:r>
              <a:rPr lang="en-US" sz="2277">
                <a:solidFill>
                  <a:srgbClr val="333333"/>
                </a:solidFill>
                <a:latin typeface="Mali"/>
                <a:ea typeface="Mali"/>
                <a:cs typeface="Mali"/>
                <a:sym typeface="Mali"/>
              </a:rPr>
              <a:t>us</a:t>
            </a:r>
            <a:r>
              <a:rPr lang="en-US" sz="2277" strike="noStrike" u="none">
                <a:solidFill>
                  <a:srgbClr val="333333"/>
                </a:solidFill>
                <a:latin typeface="Mali"/>
                <a:ea typeface="Mali"/>
                <a:cs typeface="Mali"/>
                <a:sym typeface="Mali"/>
              </a:rPr>
              <a:t>ed</a:t>
            </a:r>
            <a:r>
              <a:rPr lang="en-US" sz="2277">
                <a:solidFill>
                  <a:srgbClr val="333333"/>
                </a:solidFill>
                <a:latin typeface="Mali"/>
                <a:ea typeface="Mali"/>
                <a:cs typeface="Mali"/>
                <a:sym typeface="Mali"/>
              </a:rPr>
              <a:t> </a:t>
            </a:r>
            <a:r>
              <a:rPr lang="en-US" sz="2277" strike="noStrike" u="none">
                <a:solidFill>
                  <a:srgbClr val="333333"/>
                </a:solidFill>
                <a:latin typeface="Mali"/>
                <a:ea typeface="Mali"/>
                <a:cs typeface="Mali"/>
                <a:sym typeface="Mali"/>
              </a:rPr>
              <a:t>to </a:t>
            </a:r>
            <a:r>
              <a:rPr lang="en-US" sz="2277">
                <a:solidFill>
                  <a:srgbClr val="333333"/>
                </a:solidFill>
                <a:latin typeface="Mali"/>
                <a:ea typeface="Mali"/>
                <a:cs typeface="Mali"/>
                <a:sym typeface="Mali"/>
              </a:rPr>
              <a:t>e</a:t>
            </a:r>
            <a:r>
              <a:rPr lang="en-US" sz="2277" strike="noStrike" u="none">
                <a:solidFill>
                  <a:srgbClr val="333333"/>
                </a:solidFill>
                <a:latin typeface="Mali"/>
                <a:ea typeface="Mali"/>
                <a:cs typeface="Mali"/>
                <a:sym typeface="Mali"/>
              </a:rPr>
              <a:t>xt</a:t>
            </a:r>
            <a:r>
              <a:rPr lang="en-US" sz="2277">
                <a:solidFill>
                  <a:srgbClr val="333333"/>
                </a:solidFill>
                <a:latin typeface="Mali"/>
                <a:ea typeface="Mali"/>
                <a:cs typeface="Mali"/>
                <a:sym typeface="Mali"/>
              </a:rPr>
              <a:t>ra</a:t>
            </a:r>
            <a:r>
              <a:rPr lang="en-US" sz="2277" strike="noStrike" u="none">
                <a:solidFill>
                  <a:srgbClr val="333333"/>
                </a:solidFill>
                <a:latin typeface="Mali"/>
                <a:ea typeface="Mali"/>
                <a:cs typeface="Mali"/>
                <a:sym typeface="Mali"/>
              </a:rPr>
              <a:t>ct:</a:t>
            </a:r>
          </a:p>
          <a:p>
            <a:pPr algn="l">
              <a:lnSpc>
                <a:spcPts val="4008"/>
              </a:lnSpc>
            </a:pPr>
          </a:p>
          <a:p>
            <a:pPr algn="l">
              <a:lnSpc>
                <a:spcPts val="4008"/>
              </a:lnSpc>
            </a:pPr>
            <a:r>
              <a:rPr lang="en-US" sz="2277" strike="noStrike" u="none">
                <a:solidFill>
                  <a:srgbClr val="333333"/>
                </a:solidFill>
                <a:latin typeface="Mali"/>
                <a:ea typeface="Mali"/>
                <a:cs typeface="Mali"/>
                <a:sym typeface="Mali"/>
              </a:rPr>
              <a:t>edge</a:t>
            </a:r>
            <a:r>
              <a:rPr lang="en-US" sz="2277">
                <a:solidFill>
                  <a:srgbClr val="333333"/>
                </a:solidFill>
                <a:latin typeface="Mali"/>
                <a:ea typeface="Mali"/>
                <a:cs typeface="Mali"/>
                <a:sym typeface="Mali"/>
              </a:rPr>
              <a:t>s </a:t>
            </a:r>
            <a:r>
              <a:rPr lang="en-US" sz="2277" strike="noStrike" u="none">
                <a:solidFill>
                  <a:srgbClr val="333333"/>
                </a:solidFill>
                <a:latin typeface="Mali"/>
                <a:ea typeface="Mali"/>
                <a:cs typeface="Mali"/>
                <a:sym typeface="Mali"/>
              </a:rPr>
              <a:t>and t</a:t>
            </a:r>
            <a:r>
              <a:rPr lang="en-US" sz="2277">
                <a:solidFill>
                  <a:srgbClr val="333333"/>
                </a:solidFill>
                <a:latin typeface="Mali"/>
                <a:ea typeface="Mali"/>
                <a:cs typeface="Mali"/>
                <a:sym typeface="Mali"/>
              </a:rPr>
              <a:t>e</a:t>
            </a:r>
            <a:r>
              <a:rPr lang="en-US" sz="2277" strike="noStrike" u="none">
                <a:solidFill>
                  <a:srgbClr val="333333"/>
                </a:solidFill>
                <a:latin typeface="Mali"/>
                <a:ea typeface="Mali"/>
                <a:cs typeface="Mali"/>
                <a:sym typeface="Mali"/>
              </a:rPr>
              <a:t>xt</a:t>
            </a:r>
            <a:r>
              <a:rPr lang="en-US" sz="2277">
                <a:solidFill>
                  <a:srgbClr val="333333"/>
                </a:solidFill>
                <a:latin typeface="Mali"/>
                <a:ea typeface="Mali"/>
                <a:cs typeface="Mali"/>
                <a:sym typeface="Mali"/>
              </a:rPr>
              <a:t>u</a:t>
            </a:r>
            <a:r>
              <a:rPr lang="en-US" sz="2277" strike="noStrike" u="none">
                <a:solidFill>
                  <a:srgbClr val="333333"/>
                </a:solidFill>
                <a:latin typeface="Mali"/>
                <a:ea typeface="Mali"/>
                <a:cs typeface="Mali"/>
                <a:sym typeface="Mali"/>
              </a:rPr>
              <a:t>r</a:t>
            </a:r>
            <a:r>
              <a:rPr lang="en-US" sz="2277">
                <a:solidFill>
                  <a:srgbClr val="333333"/>
                </a:solidFill>
                <a:latin typeface="Mali"/>
                <a:ea typeface="Mali"/>
                <a:cs typeface="Mali"/>
                <a:sym typeface="Mali"/>
              </a:rPr>
              <a:t>e</a:t>
            </a:r>
            <a:r>
              <a:rPr lang="en-US" sz="2277" strike="noStrike" u="none">
                <a:solidFill>
                  <a:srgbClr val="333333"/>
                </a:solidFill>
                <a:latin typeface="Mali"/>
                <a:ea typeface="Mali"/>
                <a:cs typeface="Mali"/>
                <a:sym typeface="Mali"/>
              </a:rPr>
              <a:t>s</a:t>
            </a:r>
            <a:r>
              <a:rPr lang="en-US" sz="2277">
                <a:solidFill>
                  <a:srgbClr val="333333"/>
                </a:solidFill>
                <a:latin typeface="Mali"/>
                <a:ea typeface="Mali"/>
                <a:cs typeface="Mali"/>
                <a:sym typeface="Mali"/>
              </a:rPr>
              <a:t> </a:t>
            </a:r>
            <a:r>
              <a:rPr lang="en-US" sz="2277" strike="noStrike" u="none">
                <a:solidFill>
                  <a:srgbClr val="333333"/>
                </a:solidFill>
                <a:latin typeface="Mali"/>
                <a:ea typeface="Mali"/>
                <a:cs typeface="Mali"/>
                <a:sym typeface="Mali"/>
              </a:rPr>
              <a:t>i</a:t>
            </a:r>
            <a:r>
              <a:rPr lang="en-US" sz="2277">
                <a:solidFill>
                  <a:srgbClr val="333333"/>
                </a:solidFill>
                <a:latin typeface="Mali"/>
                <a:ea typeface="Mali"/>
                <a:cs typeface="Mali"/>
                <a:sym typeface="Mali"/>
              </a:rPr>
              <a:t>n e</a:t>
            </a:r>
            <a:r>
              <a:rPr lang="en-US" sz="2277" strike="noStrike" u="none">
                <a:solidFill>
                  <a:srgbClr val="333333"/>
                </a:solidFill>
                <a:latin typeface="Mali"/>
                <a:ea typeface="Mali"/>
                <a:cs typeface="Mali"/>
                <a:sym typeface="Mali"/>
              </a:rPr>
              <a:t>a</a:t>
            </a:r>
            <a:r>
              <a:rPr lang="en-US" sz="2277">
                <a:solidFill>
                  <a:srgbClr val="333333"/>
                </a:solidFill>
                <a:latin typeface="Mali"/>
                <a:ea typeface="Mali"/>
                <a:cs typeface="Mali"/>
                <a:sym typeface="Mali"/>
              </a:rPr>
              <a:t>r</a:t>
            </a:r>
            <a:r>
              <a:rPr lang="en-US" sz="2277" strike="noStrike" u="none">
                <a:solidFill>
                  <a:srgbClr val="333333"/>
                </a:solidFill>
                <a:latin typeface="Mali"/>
                <a:ea typeface="Mali"/>
                <a:cs typeface="Mali"/>
                <a:sym typeface="Mali"/>
              </a:rPr>
              <a:t>ly lay</a:t>
            </a:r>
            <a:r>
              <a:rPr lang="en-US" sz="2277">
                <a:solidFill>
                  <a:srgbClr val="333333"/>
                </a:solidFill>
                <a:latin typeface="Mali"/>
                <a:ea typeface="Mali"/>
                <a:cs typeface="Mali"/>
                <a:sym typeface="Mali"/>
              </a:rPr>
              <a:t>e</a:t>
            </a:r>
            <a:r>
              <a:rPr lang="en-US" sz="2277" strike="noStrike" u="none">
                <a:solidFill>
                  <a:srgbClr val="333333"/>
                </a:solidFill>
                <a:latin typeface="Mali"/>
                <a:ea typeface="Mali"/>
                <a:cs typeface="Mali"/>
                <a:sym typeface="Mali"/>
              </a:rPr>
              <a:t>r</a:t>
            </a:r>
            <a:r>
              <a:rPr lang="en-US" sz="2277">
                <a:solidFill>
                  <a:srgbClr val="333333"/>
                </a:solidFill>
                <a:latin typeface="Mali"/>
                <a:ea typeface="Mali"/>
                <a:cs typeface="Mali"/>
                <a:sym typeface="Mali"/>
              </a:rPr>
              <a:t>s where s</a:t>
            </a:r>
            <a:r>
              <a:rPr lang="en-US" sz="2277" strike="noStrike" u="none">
                <a:solidFill>
                  <a:srgbClr val="333333"/>
                </a:solidFill>
                <a:latin typeface="Mali"/>
                <a:ea typeface="Mali"/>
                <a:cs typeface="Mali"/>
                <a:sym typeface="Mali"/>
              </a:rPr>
              <a:t>h</a:t>
            </a:r>
            <a:r>
              <a:rPr lang="en-US" sz="2277">
                <a:solidFill>
                  <a:srgbClr val="333333"/>
                </a:solidFill>
                <a:latin typeface="Mali"/>
                <a:ea typeface="Mali"/>
                <a:cs typeface="Mali"/>
                <a:sym typeface="Mali"/>
              </a:rPr>
              <a:t>a</a:t>
            </a:r>
            <a:r>
              <a:rPr lang="en-US" sz="2277" strike="noStrike" u="none">
                <a:solidFill>
                  <a:srgbClr val="333333"/>
                </a:solidFill>
                <a:latin typeface="Mali"/>
                <a:ea typeface="Mali"/>
                <a:cs typeface="Mali"/>
                <a:sym typeface="Mali"/>
              </a:rPr>
              <a:t>p</a:t>
            </a:r>
            <a:r>
              <a:rPr lang="en-US" sz="2277">
                <a:solidFill>
                  <a:srgbClr val="333333"/>
                </a:solidFill>
                <a:latin typeface="Mali"/>
                <a:ea typeface="Mali"/>
                <a:cs typeface="Mali"/>
                <a:sym typeface="Mali"/>
              </a:rPr>
              <a:t>es </a:t>
            </a:r>
            <a:r>
              <a:rPr lang="en-US" sz="2277" strike="noStrike" u="none">
                <a:solidFill>
                  <a:srgbClr val="333333"/>
                </a:solidFill>
                <a:latin typeface="Mali"/>
                <a:ea typeface="Mali"/>
                <a:cs typeface="Mali"/>
                <a:sym typeface="Mali"/>
              </a:rPr>
              <a:t>an</a:t>
            </a:r>
            <a:r>
              <a:rPr lang="en-US" sz="2277">
                <a:solidFill>
                  <a:srgbClr val="333333"/>
                </a:solidFill>
                <a:latin typeface="Mali"/>
                <a:ea typeface="Mali"/>
                <a:cs typeface="Mali"/>
                <a:sym typeface="Mali"/>
              </a:rPr>
              <a:t>d t</a:t>
            </a:r>
            <a:r>
              <a:rPr lang="en-US" sz="2277" strike="noStrike" u="none">
                <a:solidFill>
                  <a:srgbClr val="333333"/>
                </a:solidFill>
                <a:latin typeface="Mali"/>
                <a:ea typeface="Mali"/>
                <a:cs typeface="Mali"/>
                <a:sym typeface="Mali"/>
              </a:rPr>
              <a:t>um</a:t>
            </a:r>
            <a:r>
              <a:rPr lang="en-US" sz="2277">
                <a:solidFill>
                  <a:srgbClr val="333333"/>
                </a:solidFill>
                <a:latin typeface="Mali"/>
                <a:ea typeface="Mali"/>
                <a:cs typeface="Mali"/>
                <a:sym typeface="Mali"/>
              </a:rPr>
              <a:t>o</a:t>
            </a:r>
            <a:r>
              <a:rPr lang="en-US" sz="2277" strike="noStrike" u="none">
                <a:solidFill>
                  <a:srgbClr val="333333"/>
                </a:solidFill>
                <a:latin typeface="Mali"/>
                <a:ea typeface="Mali"/>
                <a:cs typeface="Mali"/>
                <a:sym typeface="Mali"/>
              </a:rPr>
              <a:t>r-speci</a:t>
            </a:r>
            <a:r>
              <a:rPr lang="en-US" sz="2277">
                <a:solidFill>
                  <a:srgbClr val="333333"/>
                </a:solidFill>
                <a:latin typeface="Mali"/>
                <a:ea typeface="Mali"/>
                <a:cs typeface="Mali"/>
                <a:sym typeface="Mali"/>
              </a:rPr>
              <a:t>fi</a:t>
            </a:r>
            <a:r>
              <a:rPr lang="en-US" sz="2277" strike="noStrike" u="none">
                <a:solidFill>
                  <a:srgbClr val="333333"/>
                </a:solidFill>
                <a:latin typeface="Mali"/>
                <a:ea typeface="Mali"/>
                <a:cs typeface="Mali"/>
                <a:sym typeface="Mali"/>
              </a:rPr>
              <a:t>c</a:t>
            </a:r>
            <a:r>
              <a:rPr lang="en-US" sz="2277">
                <a:solidFill>
                  <a:srgbClr val="333333"/>
                </a:solidFill>
                <a:latin typeface="Mali"/>
                <a:ea typeface="Mali"/>
                <a:cs typeface="Mali"/>
                <a:sym typeface="Mali"/>
              </a:rPr>
              <a:t> </a:t>
            </a:r>
            <a:r>
              <a:rPr lang="en-US" sz="2277" strike="noStrike" u="none">
                <a:solidFill>
                  <a:srgbClr val="333333"/>
                </a:solidFill>
                <a:latin typeface="Mali"/>
                <a:ea typeface="Mali"/>
                <a:cs typeface="Mali"/>
                <a:sym typeface="Mali"/>
              </a:rPr>
              <a:t>f</a:t>
            </a:r>
            <a:r>
              <a:rPr lang="en-US" sz="2277">
                <a:solidFill>
                  <a:srgbClr val="333333"/>
                </a:solidFill>
                <a:latin typeface="Mali"/>
                <a:ea typeface="Mali"/>
                <a:cs typeface="Mali"/>
                <a:sym typeface="Mali"/>
              </a:rPr>
              <a:t>e</a:t>
            </a:r>
            <a:r>
              <a:rPr lang="en-US" sz="2277" strike="noStrike" u="none">
                <a:solidFill>
                  <a:srgbClr val="333333"/>
                </a:solidFill>
                <a:latin typeface="Mali"/>
                <a:ea typeface="Mali"/>
                <a:cs typeface="Mali"/>
                <a:sym typeface="Mali"/>
              </a:rPr>
              <a:t>a</a:t>
            </a:r>
            <a:r>
              <a:rPr lang="en-US" sz="2277">
                <a:solidFill>
                  <a:srgbClr val="333333"/>
                </a:solidFill>
                <a:latin typeface="Mali"/>
                <a:ea typeface="Mali"/>
                <a:cs typeface="Mali"/>
                <a:sym typeface="Mali"/>
              </a:rPr>
              <a:t>t</a:t>
            </a:r>
            <a:r>
              <a:rPr lang="en-US" sz="2277" strike="noStrike" u="none">
                <a:solidFill>
                  <a:srgbClr val="333333"/>
                </a:solidFill>
                <a:latin typeface="Mali"/>
                <a:ea typeface="Mali"/>
                <a:cs typeface="Mali"/>
                <a:sym typeface="Mali"/>
              </a:rPr>
              <a:t>ures</a:t>
            </a:r>
            <a:r>
              <a:rPr lang="en-US" sz="2277">
                <a:solidFill>
                  <a:srgbClr val="333333"/>
                </a:solidFill>
                <a:latin typeface="Mali"/>
                <a:ea typeface="Mali"/>
                <a:cs typeface="Mali"/>
                <a:sym typeface="Mali"/>
              </a:rPr>
              <a:t> </a:t>
            </a:r>
            <a:r>
              <a:rPr lang="en-US" sz="2277" strike="noStrike" u="none">
                <a:solidFill>
                  <a:srgbClr val="333333"/>
                </a:solidFill>
                <a:latin typeface="Mali"/>
                <a:ea typeface="Mali"/>
                <a:cs typeface="Mali"/>
                <a:sym typeface="Mali"/>
              </a:rPr>
              <a:t>in</a:t>
            </a:r>
            <a:r>
              <a:rPr lang="en-US" sz="2277">
                <a:solidFill>
                  <a:srgbClr val="333333"/>
                </a:solidFill>
                <a:latin typeface="Mali"/>
                <a:ea typeface="Mali"/>
                <a:cs typeface="Mali"/>
                <a:sym typeface="Mali"/>
              </a:rPr>
              <a:t> </a:t>
            </a:r>
            <a:r>
              <a:rPr lang="en-US" sz="2277" strike="noStrike" u="none">
                <a:solidFill>
                  <a:srgbClr val="333333"/>
                </a:solidFill>
                <a:latin typeface="Mali"/>
                <a:ea typeface="Mali"/>
                <a:cs typeface="Mali"/>
                <a:sym typeface="Mali"/>
              </a:rPr>
              <a:t>deepe</a:t>
            </a:r>
            <a:r>
              <a:rPr lang="en-US" sz="2277">
                <a:solidFill>
                  <a:srgbClr val="333333"/>
                </a:solidFill>
                <a:latin typeface="Mali"/>
                <a:ea typeface="Mali"/>
                <a:cs typeface="Mali"/>
                <a:sym typeface="Mali"/>
              </a:rPr>
              <a:t>r </a:t>
            </a:r>
            <a:r>
              <a:rPr lang="en-US" sz="2277" strike="noStrike" u="none">
                <a:solidFill>
                  <a:srgbClr val="333333"/>
                </a:solidFill>
                <a:latin typeface="Mali"/>
                <a:ea typeface="Mali"/>
                <a:cs typeface="Mali"/>
                <a:sym typeface="Mali"/>
              </a:rPr>
              <a:t>l</a:t>
            </a:r>
            <a:r>
              <a:rPr lang="en-US" sz="2277">
                <a:solidFill>
                  <a:srgbClr val="333333"/>
                </a:solidFill>
                <a:latin typeface="Mali"/>
                <a:ea typeface="Mali"/>
                <a:cs typeface="Mali"/>
                <a:sym typeface="Mali"/>
              </a:rPr>
              <a:t>a</a:t>
            </a:r>
            <a:r>
              <a:rPr lang="en-US" sz="2277" strike="noStrike" u="none">
                <a:solidFill>
                  <a:srgbClr val="333333"/>
                </a:solidFill>
                <a:latin typeface="Mali"/>
                <a:ea typeface="Mali"/>
                <a:cs typeface="Mali"/>
                <a:sym typeface="Mali"/>
              </a:rPr>
              <a:t>y</a:t>
            </a:r>
            <a:r>
              <a:rPr lang="en-US" sz="2277">
                <a:solidFill>
                  <a:srgbClr val="333333"/>
                </a:solidFill>
                <a:latin typeface="Mali"/>
                <a:ea typeface="Mali"/>
                <a:cs typeface="Mali"/>
                <a:sym typeface="Mali"/>
              </a:rPr>
              <a:t>e</a:t>
            </a:r>
            <a:r>
              <a:rPr lang="en-US" sz="2277" strike="noStrike" u="none">
                <a:solidFill>
                  <a:srgbClr val="333333"/>
                </a:solidFill>
                <a:latin typeface="Mali"/>
                <a:ea typeface="Mali"/>
                <a:cs typeface="Mali"/>
                <a:sym typeface="Mali"/>
              </a:rPr>
              <a:t>r</a:t>
            </a:r>
            <a:r>
              <a:rPr lang="en-US" sz="2277">
                <a:solidFill>
                  <a:srgbClr val="333333"/>
                </a:solidFill>
                <a:latin typeface="Mali"/>
                <a:ea typeface="Mali"/>
                <a:cs typeface="Mali"/>
                <a:sym typeface="Mali"/>
              </a:rPr>
              <a:t>s.</a:t>
            </a:r>
          </a:p>
          <a:p>
            <a:pPr algn="l">
              <a:lnSpc>
                <a:spcPts val="4008"/>
              </a:lnSpc>
            </a:pPr>
          </a:p>
          <a:p>
            <a:pPr algn="l">
              <a:lnSpc>
                <a:spcPts val="4008"/>
              </a:lnSpc>
            </a:pPr>
            <a:r>
              <a:rPr lang="en-US" sz="2277" strike="noStrike" u="none">
                <a:solidFill>
                  <a:srgbClr val="333333"/>
                </a:solidFill>
                <a:latin typeface="Mali"/>
                <a:ea typeface="Mali"/>
                <a:cs typeface="Mali"/>
                <a:sym typeface="Mali"/>
              </a:rPr>
              <a:t>MaxPooling</a:t>
            </a:r>
            <a:r>
              <a:rPr lang="en-US" sz="2277">
                <a:solidFill>
                  <a:srgbClr val="333333"/>
                </a:solidFill>
                <a:latin typeface="Mali"/>
                <a:ea typeface="Mali"/>
                <a:cs typeface="Mali"/>
                <a:sym typeface="Mali"/>
              </a:rPr>
              <a:t> (</a:t>
            </a:r>
            <a:r>
              <a:rPr lang="en-US" sz="2277" strike="noStrike" u="none">
                <a:solidFill>
                  <a:srgbClr val="333333"/>
                </a:solidFill>
                <a:latin typeface="Mali"/>
                <a:ea typeface="Mali"/>
                <a:cs typeface="Mali"/>
                <a:sym typeface="Mali"/>
              </a:rPr>
              <a:t>2×2</a:t>
            </a:r>
            <a:r>
              <a:rPr lang="en-US" sz="2277">
                <a:solidFill>
                  <a:srgbClr val="333333"/>
                </a:solidFill>
                <a:latin typeface="Mali"/>
                <a:ea typeface="Mali"/>
                <a:cs typeface="Mali"/>
                <a:sym typeface="Mali"/>
              </a:rPr>
              <a:t>)</a:t>
            </a:r>
            <a:r>
              <a:rPr lang="en-US" sz="2277" strike="noStrike" u="none">
                <a:solidFill>
                  <a:srgbClr val="333333"/>
                </a:solidFill>
                <a:latin typeface="Mali"/>
                <a:ea typeface="Mali"/>
                <a:cs typeface="Mali"/>
                <a:sym typeface="Mali"/>
              </a:rPr>
              <a:t> lay</a:t>
            </a:r>
            <a:r>
              <a:rPr lang="en-US" sz="2277">
                <a:solidFill>
                  <a:srgbClr val="333333"/>
                </a:solidFill>
                <a:latin typeface="Mali"/>
                <a:ea typeface="Mali"/>
                <a:cs typeface="Mali"/>
                <a:sym typeface="Mali"/>
              </a:rPr>
              <a:t>e</a:t>
            </a:r>
            <a:r>
              <a:rPr lang="en-US" sz="2277" strike="noStrike" u="none">
                <a:solidFill>
                  <a:srgbClr val="333333"/>
                </a:solidFill>
                <a:latin typeface="Mali"/>
                <a:ea typeface="Mali"/>
                <a:cs typeface="Mali"/>
                <a:sym typeface="Mali"/>
              </a:rPr>
              <a:t>rs</a:t>
            </a:r>
            <a:r>
              <a:rPr lang="en-US" sz="2277">
                <a:solidFill>
                  <a:srgbClr val="333333"/>
                </a:solidFill>
                <a:latin typeface="Mali"/>
                <a:ea typeface="Mali"/>
                <a:cs typeface="Mali"/>
                <a:sym typeface="Mali"/>
              </a:rPr>
              <a:t> </a:t>
            </a:r>
            <a:r>
              <a:rPr lang="en-US" sz="2277" strike="noStrike" u="none">
                <a:solidFill>
                  <a:srgbClr val="333333"/>
                </a:solidFill>
                <a:latin typeface="Mali"/>
                <a:ea typeface="Mali"/>
                <a:cs typeface="Mali"/>
                <a:sym typeface="Mali"/>
              </a:rPr>
              <a:t>re</a:t>
            </a:r>
            <a:r>
              <a:rPr lang="en-US" sz="2277">
                <a:solidFill>
                  <a:srgbClr val="333333"/>
                </a:solidFill>
                <a:latin typeface="Mali"/>
                <a:ea typeface="Mali"/>
                <a:cs typeface="Mali"/>
                <a:sym typeface="Mali"/>
              </a:rPr>
              <a:t>d</a:t>
            </a:r>
            <a:r>
              <a:rPr lang="en-US" sz="2277" strike="noStrike" u="none">
                <a:solidFill>
                  <a:srgbClr val="333333"/>
                </a:solidFill>
                <a:latin typeface="Mali"/>
                <a:ea typeface="Mali"/>
                <a:cs typeface="Mali"/>
                <a:sym typeface="Mali"/>
              </a:rPr>
              <a:t>uc</a:t>
            </a:r>
            <a:r>
              <a:rPr lang="en-US" sz="2277">
                <a:solidFill>
                  <a:srgbClr val="333333"/>
                </a:solidFill>
                <a:latin typeface="Mali"/>
                <a:ea typeface="Mali"/>
                <a:cs typeface="Mali"/>
                <a:sym typeface="Mali"/>
              </a:rPr>
              <a:t>e</a:t>
            </a:r>
            <a:r>
              <a:rPr lang="en-US" sz="2277" strike="noStrike" u="none">
                <a:solidFill>
                  <a:srgbClr val="333333"/>
                </a:solidFill>
                <a:latin typeface="Mali"/>
                <a:ea typeface="Mali"/>
                <a:cs typeface="Mali"/>
                <a:sym typeface="Mali"/>
              </a:rPr>
              <a:t> spatia</a:t>
            </a:r>
            <a:r>
              <a:rPr lang="en-US" sz="2277">
                <a:solidFill>
                  <a:srgbClr val="333333"/>
                </a:solidFill>
                <a:latin typeface="Mali"/>
                <a:ea typeface="Mali"/>
                <a:cs typeface="Mali"/>
                <a:sym typeface="Mali"/>
              </a:rPr>
              <a:t>l </a:t>
            </a:r>
            <a:r>
              <a:rPr lang="en-US" sz="2277" strike="noStrike" u="none">
                <a:solidFill>
                  <a:srgbClr val="333333"/>
                </a:solidFill>
                <a:latin typeface="Mali"/>
                <a:ea typeface="Mali"/>
                <a:cs typeface="Mali"/>
                <a:sym typeface="Mali"/>
              </a:rPr>
              <a:t>dime</a:t>
            </a:r>
            <a:r>
              <a:rPr lang="en-US" sz="2277">
                <a:solidFill>
                  <a:srgbClr val="333333"/>
                </a:solidFill>
                <a:latin typeface="Mali"/>
                <a:ea typeface="Mali"/>
                <a:cs typeface="Mali"/>
                <a:sym typeface="Mali"/>
              </a:rPr>
              <a:t>nsi</a:t>
            </a:r>
            <a:r>
              <a:rPr lang="en-US" sz="2277" strike="noStrike" u="none">
                <a:solidFill>
                  <a:srgbClr val="333333"/>
                </a:solidFill>
                <a:latin typeface="Mali"/>
                <a:ea typeface="Mali"/>
                <a:cs typeface="Mali"/>
                <a:sym typeface="Mali"/>
              </a:rPr>
              <a:t>on</a:t>
            </a:r>
            <a:r>
              <a:rPr lang="en-US" sz="2277">
                <a:solidFill>
                  <a:srgbClr val="333333"/>
                </a:solidFill>
                <a:latin typeface="Mali"/>
                <a:ea typeface="Mali"/>
                <a:cs typeface="Mali"/>
                <a:sym typeface="Mali"/>
              </a:rPr>
              <a:t>s </a:t>
            </a:r>
            <a:r>
              <a:rPr lang="en-US" sz="2277" strike="noStrike" u="none">
                <a:solidFill>
                  <a:srgbClr val="333333"/>
                </a:solidFill>
                <a:latin typeface="Mali"/>
                <a:ea typeface="Mali"/>
                <a:cs typeface="Mali"/>
                <a:sym typeface="Mali"/>
              </a:rPr>
              <a:t>and</a:t>
            </a:r>
            <a:r>
              <a:rPr lang="en-US" sz="2277">
                <a:solidFill>
                  <a:srgbClr val="333333"/>
                </a:solidFill>
                <a:latin typeface="Mali"/>
                <a:ea typeface="Mali"/>
                <a:cs typeface="Mali"/>
                <a:sym typeface="Mali"/>
              </a:rPr>
              <a:t> </a:t>
            </a:r>
            <a:r>
              <a:rPr lang="en-US" sz="2277" strike="noStrike" u="none">
                <a:solidFill>
                  <a:srgbClr val="333333"/>
                </a:solidFill>
                <a:latin typeface="Mali"/>
                <a:ea typeface="Mali"/>
                <a:cs typeface="Mali"/>
                <a:sym typeface="Mali"/>
              </a:rPr>
              <a:t>co</a:t>
            </a:r>
            <a:r>
              <a:rPr lang="en-US" sz="2277">
                <a:solidFill>
                  <a:srgbClr val="333333"/>
                </a:solidFill>
                <a:latin typeface="Mali"/>
                <a:ea typeface="Mali"/>
                <a:cs typeface="Mali"/>
                <a:sym typeface="Mali"/>
              </a:rPr>
              <a:t>m</a:t>
            </a:r>
            <a:r>
              <a:rPr lang="en-US" sz="2277" strike="noStrike" u="none">
                <a:solidFill>
                  <a:srgbClr val="333333"/>
                </a:solidFill>
                <a:latin typeface="Mali"/>
                <a:ea typeface="Mali"/>
                <a:cs typeface="Mali"/>
                <a:sym typeface="Mali"/>
              </a:rPr>
              <a:t>p</a:t>
            </a:r>
            <a:r>
              <a:rPr lang="en-US" sz="2277">
                <a:solidFill>
                  <a:srgbClr val="333333"/>
                </a:solidFill>
                <a:latin typeface="Mali"/>
                <a:ea typeface="Mali"/>
                <a:cs typeface="Mali"/>
                <a:sym typeface="Mali"/>
              </a:rPr>
              <a:t>u</a:t>
            </a:r>
            <a:r>
              <a:rPr lang="en-US" sz="2277" strike="noStrike" u="none">
                <a:solidFill>
                  <a:srgbClr val="333333"/>
                </a:solidFill>
                <a:latin typeface="Mali"/>
                <a:ea typeface="Mali"/>
                <a:cs typeface="Mali"/>
                <a:sym typeface="Mali"/>
              </a:rPr>
              <a:t>ta</a:t>
            </a:r>
            <a:r>
              <a:rPr lang="en-US" sz="2277">
                <a:solidFill>
                  <a:srgbClr val="333333"/>
                </a:solidFill>
                <a:latin typeface="Mali"/>
                <a:ea typeface="Mali"/>
                <a:cs typeface="Mali"/>
                <a:sym typeface="Mali"/>
              </a:rPr>
              <a:t>ti</a:t>
            </a:r>
            <a:r>
              <a:rPr lang="en-US" sz="2277" strike="noStrike" u="none">
                <a:solidFill>
                  <a:srgbClr val="333333"/>
                </a:solidFill>
                <a:latin typeface="Mali"/>
                <a:ea typeface="Mali"/>
                <a:cs typeface="Mali"/>
                <a:sym typeface="Mali"/>
              </a:rPr>
              <a:t>ona</a:t>
            </a:r>
            <a:r>
              <a:rPr lang="en-US" sz="2277">
                <a:solidFill>
                  <a:srgbClr val="333333"/>
                </a:solidFill>
                <a:latin typeface="Mali"/>
                <a:ea typeface="Mali"/>
                <a:cs typeface="Mali"/>
                <a:sym typeface="Mali"/>
              </a:rPr>
              <a:t>l co</a:t>
            </a:r>
            <a:r>
              <a:rPr lang="en-US" sz="2277" strike="noStrike" u="none">
                <a:solidFill>
                  <a:srgbClr val="333333"/>
                </a:solidFill>
                <a:latin typeface="Mali"/>
                <a:ea typeface="Mali"/>
                <a:cs typeface="Mali"/>
                <a:sym typeface="Mali"/>
              </a:rPr>
              <a:t>st.</a:t>
            </a:r>
          </a:p>
          <a:p>
            <a:pPr algn="l">
              <a:lnSpc>
                <a:spcPts val="4008"/>
              </a:lnSpc>
            </a:pPr>
          </a:p>
          <a:p>
            <a:pPr algn="l">
              <a:lnSpc>
                <a:spcPts val="4008"/>
              </a:lnSpc>
            </a:pPr>
            <a:r>
              <a:rPr lang="en-US" sz="2277" strike="noStrike" u="none">
                <a:solidFill>
                  <a:srgbClr val="333333"/>
                </a:solidFill>
                <a:latin typeface="Mali"/>
                <a:ea typeface="Mali"/>
                <a:cs typeface="Mali"/>
                <a:sym typeface="Mali"/>
              </a:rPr>
              <a:t>F</a:t>
            </a:r>
            <a:r>
              <a:rPr lang="en-US" sz="2277">
                <a:solidFill>
                  <a:srgbClr val="333333"/>
                </a:solidFill>
                <a:latin typeface="Mali"/>
                <a:ea typeface="Mali"/>
                <a:cs typeface="Mali"/>
                <a:sym typeface="Mali"/>
              </a:rPr>
              <a:t>l</a:t>
            </a:r>
            <a:r>
              <a:rPr lang="en-US" sz="2277" strike="noStrike" u="none">
                <a:solidFill>
                  <a:srgbClr val="333333"/>
                </a:solidFill>
                <a:latin typeface="Mali"/>
                <a:ea typeface="Mali"/>
                <a:cs typeface="Mali"/>
                <a:sym typeface="Mali"/>
              </a:rPr>
              <a:t>a</a:t>
            </a:r>
            <a:r>
              <a:rPr lang="en-US" sz="2277">
                <a:solidFill>
                  <a:srgbClr val="333333"/>
                </a:solidFill>
                <a:latin typeface="Mali"/>
                <a:ea typeface="Mali"/>
                <a:cs typeface="Mali"/>
                <a:sym typeface="Mali"/>
              </a:rPr>
              <a:t>t</a:t>
            </a:r>
            <a:r>
              <a:rPr lang="en-US" sz="2277" strike="noStrike" u="none">
                <a:solidFill>
                  <a:srgbClr val="333333"/>
                </a:solidFill>
                <a:latin typeface="Mali"/>
                <a:ea typeface="Mali"/>
                <a:cs typeface="Mali"/>
                <a:sym typeface="Mali"/>
              </a:rPr>
              <a:t>te</a:t>
            </a:r>
            <a:r>
              <a:rPr lang="en-US" sz="2277">
                <a:solidFill>
                  <a:srgbClr val="333333"/>
                </a:solidFill>
                <a:latin typeface="Mali"/>
                <a:ea typeface="Mali"/>
                <a:cs typeface="Mali"/>
                <a:sym typeface="Mali"/>
              </a:rPr>
              <a:t>n layer </a:t>
            </a:r>
            <a:r>
              <a:rPr lang="en-US" sz="2277" strike="noStrike" u="none">
                <a:solidFill>
                  <a:srgbClr val="333333"/>
                </a:solidFill>
                <a:latin typeface="Mali"/>
                <a:ea typeface="Mali"/>
                <a:cs typeface="Mali"/>
                <a:sym typeface="Mali"/>
              </a:rPr>
              <a:t>c</a:t>
            </a:r>
            <a:r>
              <a:rPr lang="en-US" sz="2277">
                <a:solidFill>
                  <a:srgbClr val="333333"/>
                </a:solidFill>
                <a:latin typeface="Mali"/>
                <a:ea typeface="Mali"/>
                <a:cs typeface="Mali"/>
                <a:sym typeface="Mali"/>
              </a:rPr>
              <a:t>o</a:t>
            </a:r>
            <a:r>
              <a:rPr lang="en-US" sz="2277" strike="noStrike" u="none">
                <a:solidFill>
                  <a:srgbClr val="333333"/>
                </a:solidFill>
                <a:latin typeface="Mali"/>
                <a:ea typeface="Mali"/>
                <a:cs typeface="Mali"/>
                <a:sym typeface="Mali"/>
              </a:rPr>
              <a:t>nv</a:t>
            </a:r>
            <a:r>
              <a:rPr lang="en-US" sz="2277">
                <a:solidFill>
                  <a:srgbClr val="333333"/>
                </a:solidFill>
                <a:latin typeface="Mali"/>
                <a:ea typeface="Mali"/>
                <a:cs typeface="Mali"/>
                <a:sym typeface="Mali"/>
              </a:rPr>
              <a:t>e</a:t>
            </a:r>
            <a:r>
              <a:rPr lang="en-US" sz="2277" strike="noStrike" u="none">
                <a:solidFill>
                  <a:srgbClr val="333333"/>
                </a:solidFill>
                <a:latin typeface="Mali"/>
                <a:ea typeface="Mali"/>
                <a:cs typeface="Mali"/>
                <a:sym typeface="Mali"/>
              </a:rPr>
              <a:t>rts</a:t>
            </a:r>
            <a:r>
              <a:rPr lang="en-US" sz="2277">
                <a:solidFill>
                  <a:srgbClr val="333333"/>
                </a:solidFill>
                <a:latin typeface="Mali"/>
                <a:ea typeface="Mali"/>
                <a:cs typeface="Mali"/>
                <a:sym typeface="Mali"/>
              </a:rPr>
              <a:t> </a:t>
            </a:r>
            <a:r>
              <a:rPr lang="en-US" sz="2277" strike="noStrike" u="none">
                <a:solidFill>
                  <a:srgbClr val="333333"/>
                </a:solidFill>
                <a:latin typeface="Mali"/>
                <a:ea typeface="Mali"/>
                <a:cs typeface="Mali"/>
                <a:sym typeface="Mali"/>
              </a:rPr>
              <a:t>2D</a:t>
            </a:r>
            <a:r>
              <a:rPr lang="en-US" sz="2277">
                <a:solidFill>
                  <a:srgbClr val="333333"/>
                </a:solidFill>
                <a:latin typeface="Mali"/>
                <a:ea typeface="Mali"/>
                <a:cs typeface="Mali"/>
                <a:sym typeface="Mali"/>
              </a:rPr>
              <a:t> </a:t>
            </a:r>
            <a:r>
              <a:rPr lang="en-US" sz="2277" strike="noStrike" u="none">
                <a:solidFill>
                  <a:srgbClr val="333333"/>
                </a:solidFill>
                <a:latin typeface="Mali"/>
                <a:ea typeface="Mali"/>
                <a:cs typeface="Mali"/>
                <a:sym typeface="Mali"/>
              </a:rPr>
              <a:t>feature ma</a:t>
            </a:r>
            <a:r>
              <a:rPr lang="en-US" sz="2277">
                <a:solidFill>
                  <a:srgbClr val="333333"/>
                </a:solidFill>
                <a:latin typeface="Mali"/>
                <a:ea typeface="Mali"/>
                <a:cs typeface="Mali"/>
                <a:sym typeface="Mali"/>
              </a:rPr>
              <a:t>p</a:t>
            </a:r>
            <a:r>
              <a:rPr lang="en-US" sz="2277" strike="noStrike" u="none">
                <a:solidFill>
                  <a:srgbClr val="333333"/>
                </a:solidFill>
                <a:latin typeface="Mali"/>
                <a:ea typeface="Mali"/>
                <a:cs typeface="Mali"/>
                <a:sym typeface="Mali"/>
              </a:rPr>
              <a:t>s </a:t>
            </a:r>
            <a:r>
              <a:rPr lang="en-US" sz="2277">
                <a:solidFill>
                  <a:srgbClr val="333333"/>
                </a:solidFill>
                <a:latin typeface="Mali"/>
                <a:ea typeface="Mali"/>
                <a:cs typeface="Mali"/>
                <a:sym typeface="Mali"/>
              </a:rPr>
              <a:t>in</a:t>
            </a:r>
            <a:r>
              <a:rPr lang="en-US" sz="2277" strike="noStrike" u="none">
                <a:solidFill>
                  <a:srgbClr val="333333"/>
                </a:solidFill>
                <a:latin typeface="Mali"/>
                <a:ea typeface="Mali"/>
                <a:cs typeface="Mali"/>
                <a:sym typeface="Mali"/>
              </a:rPr>
              <a:t>to</a:t>
            </a:r>
            <a:r>
              <a:rPr lang="en-US" sz="2277">
                <a:solidFill>
                  <a:srgbClr val="333333"/>
                </a:solidFill>
                <a:latin typeface="Mali"/>
                <a:ea typeface="Mali"/>
                <a:cs typeface="Mali"/>
                <a:sym typeface="Mali"/>
              </a:rPr>
              <a:t> a </a:t>
            </a:r>
            <a:r>
              <a:rPr lang="en-US" sz="2277" strike="noStrike" u="none">
                <a:solidFill>
                  <a:srgbClr val="333333"/>
                </a:solidFill>
                <a:latin typeface="Mali"/>
                <a:ea typeface="Mali"/>
                <a:cs typeface="Mali"/>
                <a:sym typeface="Mali"/>
              </a:rPr>
              <a:t>1D</a:t>
            </a:r>
            <a:r>
              <a:rPr lang="en-US" sz="2277">
                <a:solidFill>
                  <a:srgbClr val="333333"/>
                </a:solidFill>
                <a:latin typeface="Mali"/>
                <a:ea typeface="Mali"/>
                <a:cs typeface="Mali"/>
                <a:sym typeface="Mali"/>
              </a:rPr>
              <a:t> feature </a:t>
            </a:r>
            <a:r>
              <a:rPr lang="en-US" sz="2277" strike="noStrike" u="none">
                <a:solidFill>
                  <a:srgbClr val="333333"/>
                </a:solidFill>
                <a:latin typeface="Mali"/>
                <a:ea typeface="Mali"/>
                <a:cs typeface="Mali"/>
                <a:sym typeface="Mali"/>
              </a:rPr>
              <a:t>v</a:t>
            </a:r>
            <a:r>
              <a:rPr lang="en-US" sz="2277">
                <a:solidFill>
                  <a:srgbClr val="333333"/>
                </a:solidFill>
                <a:latin typeface="Mali"/>
                <a:ea typeface="Mali"/>
                <a:cs typeface="Mali"/>
                <a:sym typeface="Mali"/>
              </a:rPr>
              <a:t>ecto</a:t>
            </a:r>
            <a:r>
              <a:rPr lang="en-US" sz="2277" strike="noStrike" u="none">
                <a:solidFill>
                  <a:srgbClr val="333333"/>
                </a:solidFill>
                <a:latin typeface="Mali"/>
                <a:ea typeface="Mali"/>
                <a:cs typeface="Mali"/>
                <a:sym typeface="Mali"/>
              </a:rPr>
              <a:t>r</a:t>
            </a:r>
            <a:r>
              <a:rPr lang="en-US" sz="2277">
                <a:solidFill>
                  <a:srgbClr val="333333"/>
                </a:solidFill>
                <a:latin typeface="Mali"/>
                <a:ea typeface="Mali"/>
                <a:cs typeface="Mali"/>
                <a:sym typeface="Mali"/>
              </a:rPr>
              <a:t>.</a:t>
            </a:r>
          </a:p>
          <a:p>
            <a:pPr algn="l">
              <a:lnSpc>
                <a:spcPts val="4008"/>
              </a:lnSpc>
            </a:pPr>
          </a:p>
          <a:p>
            <a:pPr algn="l">
              <a:lnSpc>
                <a:spcPts val="4008"/>
              </a:lnSpc>
            </a:pPr>
            <a:r>
              <a:rPr lang="en-US" sz="2277" strike="noStrike" u="none">
                <a:solidFill>
                  <a:srgbClr val="333333"/>
                </a:solidFill>
                <a:latin typeface="Mali"/>
                <a:ea typeface="Mali"/>
                <a:cs typeface="Mali"/>
                <a:sym typeface="Mali"/>
              </a:rPr>
              <a:t>A D</a:t>
            </a:r>
            <a:r>
              <a:rPr lang="en-US" sz="2277">
                <a:solidFill>
                  <a:srgbClr val="333333"/>
                </a:solidFill>
                <a:latin typeface="Mali"/>
                <a:ea typeface="Mali"/>
                <a:cs typeface="Mali"/>
                <a:sym typeface="Mali"/>
              </a:rPr>
              <a:t>e</a:t>
            </a:r>
            <a:r>
              <a:rPr lang="en-US" sz="2277" strike="noStrike" u="none">
                <a:solidFill>
                  <a:srgbClr val="333333"/>
                </a:solidFill>
                <a:latin typeface="Mali"/>
                <a:ea typeface="Mali"/>
                <a:cs typeface="Mali"/>
                <a:sym typeface="Mali"/>
              </a:rPr>
              <a:t>nse</a:t>
            </a:r>
            <a:r>
              <a:rPr lang="en-US" sz="2277">
                <a:solidFill>
                  <a:srgbClr val="333333"/>
                </a:solidFill>
                <a:latin typeface="Mali"/>
                <a:ea typeface="Mali"/>
                <a:cs typeface="Mali"/>
                <a:sym typeface="Mali"/>
              </a:rPr>
              <a:t> </a:t>
            </a:r>
            <a:r>
              <a:rPr lang="en-US" sz="2277" strike="noStrike" u="none">
                <a:solidFill>
                  <a:srgbClr val="333333"/>
                </a:solidFill>
                <a:latin typeface="Mali"/>
                <a:ea typeface="Mali"/>
                <a:cs typeface="Mali"/>
                <a:sym typeface="Mali"/>
              </a:rPr>
              <a:t>l</a:t>
            </a:r>
            <a:r>
              <a:rPr lang="en-US" sz="2277">
                <a:solidFill>
                  <a:srgbClr val="333333"/>
                </a:solidFill>
                <a:latin typeface="Mali"/>
                <a:ea typeface="Mali"/>
                <a:cs typeface="Mali"/>
                <a:sym typeface="Mali"/>
              </a:rPr>
              <a:t>a</a:t>
            </a:r>
            <a:r>
              <a:rPr lang="en-US" sz="2277" strike="noStrike" u="none">
                <a:solidFill>
                  <a:srgbClr val="333333"/>
                </a:solidFill>
                <a:latin typeface="Mali"/>
                <a:ea typeface="Mali"/>
                <a:cs typeface="Mali"/>
                <a:sym typeface="Mali"/>
              </a:rPr>
              <a:t>yer w</a:t>
            </a:r>
            <a:r>
              <a:rPr lang="en-US" sz="2277">
                <a:solidFill>
                  <a:srgbClr val="333333"/>
                </a:solidFill>
                <a:latin typeface="Mali"/>
                <a:ea typeface="Mali"/>
                <a:cs typeface="Mali"/>
                <a:sym typeface="Mali"/>
              </a:rPr>
              <a:t>it</a:t>
            </a:r>
            <a:r>
              <a:rPr lang="en-US" sz="2277" strike="noStrike" u="none">
                <a:solidFill>
                  <a:srgbClr val="333333"/>
                </a:solidFill>
                <a:latin typeface="Mali"/>
                <a:ea typeface="Mali"/>
                <a:cs typeface="Mali"/>
                <a:sym typeface="Mali"/>
              </a:rPr>
              <a:t>h 512 neur</a:t>
            </a:r>
            <a:r>
              <a:rPr lang="en-US" sz="2277">
                <a:solidFill>
                  <a:srgbClr val="333333"/>
                </a:solidFill>
                <a:latin typeface="Mali"/>
                <a:ea typeface="Mali"/>
                <a:cs typeface="Mali"/>
                <a:sym typeface="Mali"/>
              </a:rPr>
              <a:t>on</a:t>
            </a:r>
            <a:r>
              <a:rPr lang="en-US" sz="2277" strike="noStrike" u="none">
                <a:solidFill>
                  <a:srgbClr val="333333"/>
                </a:solidFill>
                <a:latin typeface="Mali"/>
                <a:ea typeface="Mali"/>
                <a:cs typeface="Mali"/>
                <a:sym typeface="Mali"/>
              </a:rPr>
              <a:t>s</a:t>
            </a:r>
            <a:r>
              <a:rPr lang="en-US" sz="2277">
                <a:solidFill>
                  <a:srgbClr val="333333"/>
                </a:solidFill>
                <a:latin typeface="Mali"/>
                <a:ea typeface="Mali"/>
                <a:cs typeface="Mali"/>
                <a:sym typeface="Mali"/>
              </a:rPr>
              <a:t> </a:t>
            </a:r>
            <a:r>
              <a:rPr lang="en-US" sz="2277" strike="noStrike" u="none">
                <a:solidFill>
                  <a:srgbClr val="333333"/>
                </a:solidFill>
                <a:latin typeface="Mali"/>
                <a:ea typeface="Mali"/>
                <a:cs typeface="Mali"/>
                <a:sym typeface="Mali"/>
              </a:rPr>
              <a:t>lear</a:t>
            </a:r>
            <a:r>
              <a:rPr lang="en-US" sz="2277">
                <a:solidFill>
                  <a:srgbClr val="333333"/>
                </a:solidFill>
                <a:latin typeface="Mali"/>
                <a:ea typeface="Mali"/>
                <a:cs typeface="Mali"/>
                <a:sym typeface="Mali"/>
              </a:rPr>
              <a:t>n</a:t>
            </a:r>
            <a:r>
              <a:rPr lang="en-US" sz="2277" strike="noStrike" u="none">
                <a:solidFill>
                  <a:srgbClr val="333333"/>
                </a:solidFill>
                <a:latin typeface="Mali"/>
                <a:ea typeface="Mali"/>
                <a:cs typeface="Mali"/>
                <a:sym typeface="Mali"/>
              </a:rPr>
              <a:t>s high-level representa</a:t>
            </a:r>
            <a:r>
              <a:rPr lang="en-US" sz="2277">
                <a:solidFill>
                  <a:srgbClr val="333333"/>
                </a:solidFill>
                <a:latin typeface="Mali"/>
                <a:ea typeface="Mali"/>
                <a:cs typeface="Mali"/>
                <a:sym typeface="Mali"/>
              </a:rPr>
              <a:t>tion</a:t>
            </a:r>
            <a:r>
              <a:rPr lang="en-US" sz="2277" strike="noStrike" u="none">
                <a:solidFill>
                  <a:srgbClr val="333333"/>
                </a:solidFill>
                <a:latin typeface="Mali"/>
                <a:ea typeface="Mali"/>
                <a:cs typeface="Mali"/>
                <a:sym typeface="Mali"/>
              </a:rPr>
              <a:t>s.</a:t>
            </a:r>
          </a:p>
          <a:p>
            <a:pPr algn="l">
              <a:lnSpc>
                <a:spcPts val="4008"/>
              </a:lnSpc>
            </a:pPr>
          </a:p>
          <a:p>
            <a:pPr algn="l">
              <a:lnSpc>
                <a:spcPts val="4008"/>
              </a:lnSpc>
            </a:pPr>
            <a:r>
              <a:rPr lang="en-US" sz="2277" strike="noStrike" u="none">
                <a:solidFill>
                  <a:srgbClr val="333333"/>
                </a:solidFill>
                <a:latin typeface="Mali"/>
                <a:ea typeface="Mali"/>
                <a:cs typeface="Mali"/>
                <a:sym typeface="Mali"/>
              </a:rPr>
              <a:t>Dropout (50%)</a:t>
            </a:r>
            <a:r>
              <a:rPr lang="en-US" sz="2277">
                <a:solidFill>
                  <a:srgbClr val="333333"/>
                </a:solidFill>
                <a:latin typeface="Mali"/>
                <a:ea typeface="Mali"/>
                <a:cs typeface="Mali"/>
                <a:sym typeface="Mali"/>
              </a:rPr>
              <a:t> is </a:t>
            </a:r>
            <a:r>
              <a:rPr lang="en-US" sz="2277" strike="noStrike" u="none">
                <a:solidFill>
                  <a:srgbClr val="333333"/>
                </a:solidFill>
                <a:latin typeface="Mali"/>
                <a:ea typeface="Mali"/>
                <a:cs typeface="Mali"/>
                <a:sym typeface="Mali"/>
              </a:rPr>
              <a:t>appli</a:t>
            </a:r>
            <a:r>
              <a:rPr lang="en-US" sz="2277">
                <a:solidFill>
                  <a:srgbClr val="333333"/>
                </a:solidFill>
                <a:latin typeface="Mali"/>
                <a:ea typeface="Mali"/>
                <a:cs typeface="Mali"/>
                <a:sym typeface="Mali"/>
              </a:rPr>
              <a:t>ed to r</a:t>
            </a:r>
            <a:r>
              <a:rPr lang="en-US" sz="2277" strike="noStrike" u="none">
                <a:solidFill>
                  <a:srgbClr val="333333"/>
                </a:solidFill>
                <a:latin typeface="Mali"/>
                <a:ea typeface="Mali"/>
                <a:cs typeface="Mali"/>
                <a:sym typeface="Mali"/>
              </a:rPr>
              <a:t>e</a:t>
            </a:r>
            <a:r>
              <a:rPr lang="en-US" sz="2277">
                <a:solidFill>
                  <a:srgbClr val="333333"/>
                </a:solidFill>
                <a:latin typeface="Mali"/>
                <a:ea typeface="Mali"/>
                <a:cs typeface="Mali"/>
                <a:sym typeface="Mali"/>
              </a:rPr>
              <a:t>duce o</a:t>
            </a:r>
            <a:r>
              <a:rPr lang="en-US" sz="2277" strike="noStrike" u="none">
                <a:solidFill>
                  <a:srgbClr val="333333"/>
                </a:solidFill>
                <a:latin typeface="Mali"/>
                <a:ea typeface="Mali"/>
                <a:cs typeface="Mali"/>
                <a:sym typeface="Mali"/>
              </a:rPr>
              <a:t>v</a:t>
            </a:r>
            <a:r>
              <a:rPr lang="en-US" sz="2277">
                <a:solidFill>
                  <a:srgbClr val="333333"/>
                </a:solidFill>
                <a:latin typeface="Mali"/>
                <a:ea typeface="Mali"/>
                <a:cs typeface="Mali"/>
                <a:sym typeface="Mali"/>
              </a:rPr>
              <a:t>er</a:t>
            </a:r>
            <a:r>
              <a:rPr lang="en-US" sz="2277" strike="noStrike" u="none">
                <a:solidFill>
                  <a:srgbClr val="333333"/>
                </a:solidFill>
                <a:latin typeface="Mali"/>
                <a:ea typeface="Mali"/>
                <a:cs typeface="Mali"/>
                <a:sym typeface="Mali"/>
              </a:rPr>
              <a:t>f</a:t>
            </a:r>
            <a:r>
              <a:rPr lang="en-US" sz="2277">
                <a:solidFill>
                  <a:srgbClr val="333333"/>
                </a:solidFill>
                <a:latin typeface="Mali"/>
                <a:ea typeface="Mali"/>
                <a:cs typeface="Mali"/>
                <a:sym typeface="Mali"/>
              </a:rPr>
              <a:t>it</a:t>
            </a:r>
            <a:r>
              <a:rPr lang="en-US" sz="2277" strike="noStrike" u="none">
                <a:solidFill>
                  <a:srgbClr val="333333"/>
                </a:solidFill>
                <a:latin typeface="Mali"/>
                <a:ea typeface="Mali"/>
                <a:cs typeface="Mali"/>
                <a:sym typeface="Mali"/>
              </a:rPr>
              <a:t>ting</a:t>
            </a:r>
            <a:r>
              <a:rPr lang="en-US" sz="2277">
                <a:solidFill>
                  <a:srgbClr val="333333"/>
                </a:solidFill>
                <a:latin typeface="Mali"/>
                <a:ea typeface="Mali"/>
                <a:cs typeface="Mali"/>
                <a:sym typeface="Mali"/>
              </a:rPr>
              <a:t> and </a:t>
            </a:r>
            <a:r>
              <a:rPr lang="en-US" sz="2277" strike="noStrike" u="none">
                <a:solidFill>
                  <a:srgbClr val="333333"/>
                </a:solidFill>
                <a:latin typeface="Mali"/>
                <a:ea typeface="Mali"/>
                <a:cs typeface="Mali"/>
                <a:sym typeface="Mali"/>
              </a:rPr>
              <a:t>improv</a:t>
            </a:r>
            <a:r>
              <a:rPr lang="en-US" sz="2277">
                <a:solidFill>
                  <a:srgbClr val="333333"/>
                </a:solidFill>
                <a:latin typeface="Mali"/>
                <a:ea typeface="Mali"/>
                <a:cs typeface="Mali"/>
                <a:sym typeface="Mali"/>
              </a:rPr>
              <a:t>e</a:t>
            </a:r>
            <a:r>
              <a:rPr lang="en-US" sz="2277" strike="noStrike" u="none">
                <a:solidFill>
                  <a:srgbClr val="333333"/>
                </a:solidFill>
                <a:latin typeface="Mali"/>
                <a:ea typeface="Mali"/>
                <a:cs typeface="Mali"/>
                <a:sym typeface="Mali"/>
              </a:rPr>
              <a:t> ge</a:t>
            </a:r>
            <a:r>
              <a:rPr lang="en-US" sz="2277">
                <a:solidFill>
                  <a:srgbClr val="333333"/>
                </a:solidFill>
                <a:latin typeface="Mali"/>
                <a:ea typeface="Mali"/>
                <a:cs typeface="Mali"/>
                <a:sym typeface="Mali"/>
              </a:rPr>
              <a:t>ne</a:t>
            </a:r>
            <a:r>
              <a:rPr lang="en-US" sz="2277" strike="noStrike" u="none">
                <a:solidFill>
                  <a:srgbClr val="333333"/>
                </a:solidFill>
                <a:latin typeface="Mali"/>
                <a:ea typeface="Mali"/>
                <a:cs typeface="Mali"/>
                <a:sym typeface="Mali"/>
              </a:rPr>
              <a:t>ra</a:t>
            </a:r>
            <a:r>
              <a:rPr lang="en-US" sz="2277">
                <a:solidFill>
                  <a:srgbClr val="333333"/>
                </a:solidFill>
                <a:latin typeface="Mali"/>
                <a:ea typeface="Mali"/>
                <a:cs typeface="Mali"/>
                <a:sym typeface="Mali"/>
              </a:rPr>
              <a:t>l</a:t>
            </a:r>
            <a:r>
              <a:rPr lang="en-US" sz="2277" strike="noStrike" u="none">
                <a:solidFill>
                  <a:srgbClr val="333333"/>
                </a:solidFill>
                <a:latin typeface="Mali"/>
                <a:ea typeface="Mali"/>
                <a:cs typeface="Mali"/>
                <a:sym typeface="Mali"/>
              </a:rPr>
              <a:t>iz</a:t>
            </a:r>
            <a:r>
              <a:rPr lang="en-US" sz="2277">
                <a:solidFill>
                  <a:srgbClr val="333333"/>
                </a:solidFill>
                <a:latin typeface="Mali"/>
                <a:ea typeface="Mali"/>
                <a:cs typeface="Mali"/>
                <a:sym typeface="Mali"/>
              </a:rPr>
              <a:t>a</a:t>
            </a:r>
            <a:r>
              <a:rPr lang="en-US" sz="2277" strike="noStrike" u="none">
                <a:solidFill>
                  <a:srgbClr val="333333"/>
                </a:solidFill>
                <a:latin typeface="Mali"/>
                <a:ea typeface="Mali"/>
                <a:cs typeface="Mali"/>
                <a:sym typeface="Mali"/>
              </a:rPr>
              <a:t>t</a:t>
            </a:r>
            <a:r>
              <a:rPr lang="en-US" sz="2277">
                <a:solidFill>
                  <a:srgbClr val="333333"/>
                </a:solidFill>
                <a:latin typeface="Mali"/>
                <a:ea typeface="Mali"/>
                <a:cs typeface="Mali"/>
                <a:sym typeface="Mali"/>
              </a:rPr>
              <a:t>i</a:t>
            </a:r>
            <a:r>
              <a:rPr lang="en-US" sz="2277" strike="noStrike" u="none">
                <a:solidFill>
                  <a:srgbClr val="333333"/>
                </a:solidFill>
                <a:latin typeface="Mali"/>
                <a:ea typeface="Mali"/>
                <a:cs typeface="Mali"/>
                <a:sym typeface="Mali"/>
              </a:rPr>
              <a:t>o</a:t>
            </a:r>
            <a:r>
              <a:rPr lang="en-US" sz="2277">
                <a:solidFill>
                  <a:srgbClr val="333333"/>
                </a:solidFill>
                <a:latin typeface="Mali"/>
                <a:ea typeface="Mali"/>
                <a:cs typeface="Mali"/>
                <a:sym typeface="Mali"/>
              </a:rPr>
              <a:t>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DAG6SxjD6Ow</dc:identifier>
  <dcterms:modified xsi:type="dcterms:W3CDTF">2011-08-01T06:04:30Z</dcterms:modified>
  <cp:revision>1</cp:revision>
  <dc:title>NICU</dc:title>
</cp:coreProperties>
</file>